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EFFD6F"/>
    <a:srgbClr val="A9FC88"/>
    <a:srgbClr val="AAD2DA"/>
    <a:srgbClr val="F682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7" d="100"/>
          <a:sy n="87" d="100"/>
        </p:scale>
        <p:origin x="-2154" y="1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561E67-2DEF-4C19-97AB-AB5733BD9BD2}" type="datetimeFigureOut">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873851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561E67-2DEF-4C19-97AB-AB5733BD9BD2}" type="datetimeFigureOut">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390579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561E67-2DEF-4C19-97AB-AB5733BD9BD2}" type="datetimeFigureOut">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409238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561E67-2DEF-4C19-97AB-AB5733BD9BD2}" type="datetimeFigureOut">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295209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5561E67-2DEF-4C19-97AB-AB5733BD9BD2}" type="datetimeFigureOut">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424175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5561E67-2DEF-4C19-97AB-AB5733BD9BD2}" type="datetimeFigureOut">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1902532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5561E67-2DEF-4C19-97AB-AB5733BD9BD2}" type="datetimeFigureOut">
              <a:rPr kumimoji="1" lang="ja-JP" altLang="en-US" smtClean="0"/>
              <a:t>2023/3/6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9294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5561E67-2DEF-4C19-97AB-AB5733BD9BD2}" type="datetimeFigureOut">
              <a:rPr kumimoji="1" lang="ja-JP" altLang="en-US" smtClean="0"/>
              <a:t>2023/3/6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3537464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61E67-2DEF-4C19-97AB-AB5733BD9BD2}" type="datetimeFigureOut">
              <a:rPr kumimoji="1" lang="ja-JP" altLang="en-US" smtClean="0"/>
              <a:t>2023/3/6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285385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561E67-2DEF-4C19-97AB-AB5733BD9BD2}" type="datetimeFigureOut">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428811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561E67-2DEF-4C19-97AB-AB5733BD9BD2}" type="datetimeFigureOut">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2821783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5561E67-2DEF-4C19-97AB-AB5733BD9BD2}" type="datetimeFigureOut">
              <a:rPr kumimoji="1" lang="ja-JP" altLang="en-US" smtClean="0"/>
              <a:t>2023/3/6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703B836-C940-4554-BFA4-BD23BDF4CCB0}" type="slidenum">
              <a:rPr kumimoji="1" lang="ja-JP" altLang="en-US" smtClean="0"/>
              <a:t>‹#›</a:t>
            </a:fld>
            <a:endParaRPr kumimoji="1" lang="ja-JP" altLang="en-US"/>
          </a:p>
        </p:txBody>
      </p:sp>
    </p:spTree>
    <p:extLst>
      <p:ext uri="{BB962C8B-B14F-4D97-AF65-F5344CB8AC3E}">
        <p14:creationId xmlns:p14="http://schemas.microsoft.com/office/powerpoint/2010/main" val="829999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xmlns="" id="{9B8FE04A-64BD-425B-86D4-B20C04ADCDA6}"/>
              </a:ext>
            </a:extLst>
          </p:cNvPr>
          <p:cNvSpPr/>
          <p:nvPr/>
        </p:nvSpPr>
        <p:spPr>
          <a:xfrm>
            <a:off x="213693" y="1075303"/>
            <a:ext cx="6472857" cy="3832253"/>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xmlns="" id="{439A7CA0-346C-4049-86F9-38B8C2B3EF8A}"/>
              </a:ext>
            </a:extLst>
          </p:cNvPr>
          <p:cNvSpPr/>
          <p:nvPr/>
        </p:nvSpPr>
        <p:spPr>
          <a:xfrm>
            <a:off x="213693" y="4976039"/>
            <a:ext cx="6472857" cy="4594539"/>
          </a:xfrm>
          <a:prstGeom prst="rect">
            <a:avLst/>
          </a:prstGeom>
          <a:solidFill>
            <a:srgbClr val="A9FC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xmlns="" id="{B791A7C5-2381-4137-B308-31C71CC4BF64}"/>
              </a:ext>
            </a:extLst>
          </p:cNvPr>
          <p:cNvSpPr/>
          <p:nvPr/>
        </p:nvSpPr>
        <p:spPr>
          <a:xfrm>
            <a:off x="171449" y="466636"/>
            <a:ext cx="6472857" cy="646331"/>
          </a:xfrm>
          <a:prstGeom prst="rect">
            <a:avLst/>
          </a:prstGeom>
        </p:spPr>
        <p:txBody>
          <a:bodyPr wrap="square">
            <a:spAutoFit/>
          </a:bodyPr>
          <a:lstStyle/>
          <a:p>
            <a:r>
              <a:rPr lang="ja-JP" altLang="en-US" b="1" dirty="0">
                <a:solidFill>
                  <a:srgbClr val="FF0000"/>
                </a:solidFill>
                <a:latin typeface="メイリオ" panose="020B0604030504040204" pitchFamily="50" charset="-128"/>
                <a:ea typeface="メイリオ" panose="020B0604030504040204" pitchFamily="50" charset="-128"/>
              </a:rPr>
              <a:t>注意：トレーシングレポートを用いて薬局から病院へ報告書を送付する際は、患者の同意があることを前提とします</a:t>
            </a:r>
            <a:r>
              <a:rPr lang="ja-JP" altLang="en-US" b="1" dirty="0">
                <a:solidFill>
                  <a:srgbClr val="FF0000"/>
                </a:solidFill>
                <a:latin typeface="CIDFont+F4"/>
              </a:rPr>
              <a:t>。</a:t>
            </a:r>
            <a:endParaRPr lang="ja-JP" altLang="en-US" b="1" dirty="0">
              <a:solidFill>
                <a:srgbClr val="FF0000"/>
              </a:solidFill>
            </a:endParaRPr>
          </a:p>
        </p:txBody>
      </p:sp>
      <p:sp>
        <p:nvSpPr>
          <p:cNvPr id="8" name="テキスト ボックス 7">
            <a:extLst>
              <a:ext uri="{FF2B5EF4-FFF2-40B4-BE49-F238E27FC236}">
                <a16:creationId xmlns:a16="http://schemas.microsoft.com/office/drawing/2014/main" xmlns="" id="{F0E436A6-38EC-436E-8DF3-7FC45D9DADC6}"/>
              </a:ext>
            </a:extLst>
          </p:cNvPr>
          <p:cNvSpPr txBox="1"/>
          <p:nvPr/>
        </p:nvSpPr>
        <p:spPr>
          <a:xfrm>
            <a:off x="4776515" y="2383780"/>
            <a:ext cx="1910035" cy="646331"/>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副作用</a:t>
            </a:r>
            <a:endParaRPr kumimoji="1"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服薬状況を確認</a:t>
            </a:r>
          </a:p>
        </p:txBody>
      </p:sp>
      <p:sp>
        <p:nvSpPr>
          <p:cNvPr id="9" name="テキスト ボックス 8">
            <a:extLst>
              <a:ext uri="{FF2B5EF4-FFF2-40B4-BE49-F238E27FC236}">
                <a16:creationId xmlns:a16="http://schemas.microsoft.com/office/drawing/2014/main" xmlns="" id="{1015D73B-2E34-4DD9-AD40-38B0CE7489C3}"/>
              </a:ext>
            </a:extLst>
          </p:cNvPr>
          <p:cNvSpPr txBox="1"/>
          <p:nvPr/>
        </p:nvSpPr>
        <p:spPr>
          <a:xfrm>
            <a:off x="1104900" y="114300"/>
            <a:ext cx="5143500" cy="369332"/>
          </a:xfrm>
          <a:prstGeom prst="rect">
            <a:avLst/>
          </a:prstGeom>
          <a:noFill/>
        </p:spPr>
        <p:txBody>
          <a:bodyPr wrap="square" rtlCol="0">
            <a:spAutoFit/>
          </a:bodyPr>
          <a:lstStyle/>
          <a:p>
            <a:pPr algn="ctr"/>
            <a:r>
              <a:rPr kumimoji="1" lang="ja-JP" altLang="en-US" b="1" dirty="0">
                <a:latin typeface="メイリオ" panose="020B0604030504040204" pitchFamily="50" charset="-128"/>
                <a:ea typeface="メイリオ" panose="020B0604030504040204" pitchFamily="50" charset="-128"/>
              </a:rPr>
              <a:t>トレーシングレポート流れ（イメージ）</a:t>
            </a:r>
          </a:p>
        </p:txBody>
      </p:sp>
      <p:pic>
        <p:nvPicPr>
          <p:cNvPr id="1038" name="Picture 14" descr="病院ホームページ制作時に役立つ素材サイトのまとめ｜トピックス｜病院ホームページ制作「Webider」">
            <a:extLst>
              <a:ext uri="{FF2B5EF4-FFF2-40B4-BE49-F238E27FC236}">
                <a16:creationId xmlns:a16="http://schemas.microsoft.com/office/drawing/2014/main" xmlns="" id="{B45E6CC0-DC4C-4102-A963-9461B567A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522" y="7095103"/>
            <a:ext cx="2373936" cy="2344261"/>
          </a:xfrm>
          <a:prstGeom prst="rect">
            <a:avLst/>
          </a:prstGeom>
          <a:solidFill>
            <a:schemeClr val="bg1"/>
          </a:solidFill>
        </p:spPr>
      </p:pic>
      <p:pic>
        <p:nvPicPr>
          <p:cNvPr id="1040" name="Picture 16" descr="医療・お薬・人】困り顔の薬剤師さんのかわいいフリーイラスト | フタバのフリーイラスト">
            <a:extLst>
              <a:ext uri="{FF2B5EF4-FFF2-40B4-BE49-F238E27FC236}">
                <a16:creationId xmlns:a16="http://schemas.microsoft.com/office/drawing/2014/main" xmlns="" id="{4835AA3B-05DF-4723-BFAE-E7E2554F83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4254" y="6898503"/>
            <a:ext cx="2138496" cy="2138496"/>
          </a:xfrm>
          <a:prstGeom prst="rect">
            <a:avLst/>
          </a:prstGeom>
          <a:noFill/>
          <a:extLst>
            <a:ext uri="{909E8E84-426E-40DD-AFC4-6F175D3DCCD1}">
              <a14:hiddenFill xmlns:a14="http://schemas.microsoft.com/office/drawing/2010/main">
                <a:solidFill>
                  <a:srgbClr val="FFFFFF"/>
                </a:solidFill>
              </a14:hiddenFill>
            </a:ext>
          </a:extLst>
        </p:spPr>
      </p:pic>
      <p:sp>
        <p:nvSpPr>
          <p:cNvPr id="22" name="正方形/長方形 21">
            <a:extLst>
              <a:ext uri="{FF2B5EF4-FFF2-40B4-BE49-F238E27FC236}">
                <a16:creationId xmlns:a16="http://schemas.microsoft.com/office/drawing/2014/main" xmlns="" id="{CABFC526-28C9-4560-9D91-76EF0A16F2AA}"/>
              </a:ext>
            </a:extLst>
          </p:cNvPr>
          <p:cNvSpPr/>
          <p:nvPr/>
        </p:nvSpPr>
        <p:spPr>
          <a:xfrm>
            <a:off x="4083707" y="3162300"/>
            <a:ext cx="2526643" cy="1106022"/>
          </a:xfrm>
          <a:prstGeom prst="rect">
            <a:avLst/>
          </a:prstGeom>
          <a:solidFill>
            <a:srgbClr val="F682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メイリオ" panose="020B0604030504040204" pitchFamily="50" charset="-128"/>
                <a:ea typeface="メイリオ" panose="020B0604030504040204" pitchFamily="50" charset="-128"/>
              </a:rPr>
              <a:t>トレーシングレポート作成</a:t>
            </a:r>
          </a:p>
        </p:txBody>
      </p:sp>
      <p:sp>
        <p:nvSpPr>
          <p:cNvPr id="14" name="矢印: 下 13">
            <a:extLst>
              <a:ext uri="{FF2B5EF4-FFF2-40B4-BE49-F238E27FC236}">
                <a16:creationId xmlns:a16="http://schemas.microsoft.com/office/drawing/2014/main" xmlns="" id="{46C2DAA0-8955-4E09-B0A6-4718659A9374}"/>
              </a:ext>
            </a:extLst>
          </p:cNvPr>
          <p:cNvSpPr/>
          <p:nvPr/>
        </p:nvSpPr>
        <p:spPr>
          <a:xfrm>
            <a:off x="4914900" y="4546044"/>
            <a:ext cx="819150" cy="18167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メイリオ" panose="020B0604030504040204" pitchFamily="50" charset="-128"/>
                <a:ea typeface="メイリオ" panose="020B0604030504040204" pitchFamily="50" charset="-128"/>
              </a:rPr>
              <a:t>F</a:t>
            </a:r>
          </a:p>
          <a:p>
            <a:pPr algn="ctr"/>
            <a:r>
              <a:rPr kumimoji="1" lang="en-US" altLang="ja-JP" b="1" dirty="0">
                <a:solidFill>
                  <a:schemeClr val="tx1"/>
                </a:solidFill>
                <a:latin typeface="メイリオ" panose="020B0604030504040204" pitchFamily="50" charset="-128"/>
                <a:ea typeface="メイリオ" panose="020B0604030504040204" pitchFamily="50" charset="-128"/>
              </a:rPr>
              <a:t>AX</a:t>
            </a:r>
            <a:endParaRPr kumimoji="1" lang="ja-JP" altLang="en-US" b="1" dirty="0">
              <a:solidFill>
                <a:schemeClr val="tx1"/>
              </a:solidFill>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xmlns="" id="{8E8E402A-2F5C-4593-86A9-685C00B6190E}"/>
              </a:ext>
            </a:extLst>
          </p:cNvPr>
          <p:cNvSpPr txBox="1"/>
          <p:nvPr/>
        </p:nvSpPr>
        <p:spPr>
          <a:xfrm>
            <a:off x="3205435" y="8370249"/>
            <a:ext cx="1785665" cy="1200329"/>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トレーシングレポートを確認し主治医へ報告・カルテ記載など</a:t>
            </a:r>
          </a:p>
        </p:txBody>
      </p:sp>
      <p:sp>
        <p:nvSpPr>
          <p:cNvPr id="17" name="矢印: 左 16">
            <a:extLst>
              <a:ext uri="{FF2B5EF4-FFF2-40B4-BE49-F238E27FC236}">
                <a16:creationId xmlns:a16="http://schemas.microsoft.com/office/drawing/2014/main" xmlns="" id="{40DA5CA1-1D41-4BEE-ACA2-FF1D32793149}"/>
              </a:ext>
            </a:extLst>
          </p:cNvPr>
          <p:cNvSpPr/>
          <p:nvPr/>
        </p:nvSpPr>
        <p:spPr>
          <a:xfrm>
            <a:off x="2995885" y="7829550"/>
            <a:ext cx="1785665" cy="5905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42" name="Picture 18" descr="処方箋のフリー素材です。 | ふんわりいらすと 素材カフェ">
            <a:extLst>
              <a:ext uri="{FF2B5EF4-FFF2-40B4-BE49-F238E27FC236}">
                <a16:creationId xmlns:a16="http://schemas.microsoft.com/office/drawing/2014/main" xmlns="" id="{37998D5E-EE20-4B72-8ADB-DA60A1D578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93" y="4236266"/>
            <a:ext cx="1496663" cy="149666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処方せん受付イラスト／無料イラストなら「イラストAC」">
            <a:extLst>
              <a:ext uri="{FF2B5EF4-FFF2-40B4-BE49-F238E27FC236}">
                <a16:creationId xmlns:a16="http://schemas.microsoft.com/office/drawing/2014/main" xmlns="" id="{176ADA6D-808C-48EB-A67C-C0E07645879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74" y="1541502"/>
            <a:ext cx="2395505" cy="1644147"/>
          </a:xfrm>
          <a:prstGeom prst="rect">
            <a:avLst/>
          </a:prstGeom>
          <a:noFill/>
          <a:extLst>
            <a:ext uri="{909E8E84-426E-40DD-AFC4-6F175D3DCCD1}">
              <a14:hiddenFill xmlns:a14="http://schemas.microsoft.com/office/drawing/2010/main">
                <a:solidFill>
                  <a:srgbClr val="FFFFFF"/>
                </a:solidFill>
              </a14:hiddenFill>
            </a:ext>
          </a:extLst>
        </p:spPr>
      </p:pic>
      <p:sp>
        <p:nvSpPr>
          <p:cNvPr id="18" name="矢印: 上 17">
            <a:extLst>
              <a:ext uri="{FF2B5EF4-FFF2-40B4-BE49-F238E27FC236}">
                <a16:creationId xmlns:a16="http://schemas.microsoft.com/office/drawing/2014/main" xmlns="" id="{1BAAD933-3419-43C3-83F7-A5584E94ECD1}"/>
              </a:ext>
            </a:extLst>
          </p:cNvPr>
          <p:cNvSpPr/>
          <p:nvPr/>
        </p:nvSpPr>
        <p:spPr>
          <a:xfrm>
            <a:off x="742950" y="5764985"/>
            <a:ext cx="438150" cy="113351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上 18">
            <a:extLst>
              <a:ext uri="{FF2B5EF4-FFF2-40B4-BE49-F238E27FC236}">
                <a16:creationId xmlns:a16="http://schemas.microsoft.com/office/drawing/2014/main" xmlns="" id="{81DF91D6-CA22-4173-A05C-C80300A00E5B}"/>
              </a:ext>
            </a:extLst>
          </p:cNvPr>
          <p:cNvSpPr/>
          <p:nvPr/>
        </p:nvSpPr>
        <p:spPr>
          <a:xfrm>
            <a:off x="714374" y="3225384"/>
            <a:ext cx="428626" cy="8824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xmlns="" id="{90169126-8967-409E-A19C-176B9F0C4297}"/>
              </a:ext>
            </a:extLst>
          </p:cNvPr>
          <p:cNvSpPr txBox="1"/>
          <p:nvPr/>
        </p:nvSpPr>
        <p:spPr>
          <a:xfrm>
            <a:off x="1257300" y="6229350"/>
            <a:ext cx="2171700" cy="369332"/>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支持療法など追加</a:t>
            </a:r>
          </a:p>
        </p:txBody>
      </p:sp>
      <p:pic>
        <p:nvPicPr>
          <p:cNvPr id="1030" name="Picture 6" descr="薬剤師のイラスト（医療）無料イラスト・フリー素材">
            <a:extLst>
              <a:ext uri="{FF2B5EF4-FFF2-40B4-BE49-F238E27FC236}">
                <a16:creationId xmlns:a16="http://schemas.microsoft.com/office/drawing/2014/main" xmlns="" id="{034F97D9-2D58-44C2-BC2D-4ACA2B78493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4457" y="1188651"/>
            <a:ext cx="2214835" cy="1924048"/>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xmlns="" id="{57C1F913-7F68-4B8A-82CD-9E4AD1A5EA96}"/>
              </a:ext>
            </a:extLst>
          </p:cNvPr>
          <p:cNvSpPr txBox="1"/>
          <p:nvPr/>
        </p:nvSpPr>
        <p:spPr>
          <a:xfrm>
            <a:off x="4800600" y="6598682"/>
            <a:ext cx="1352550" cy="369332"/>
          </a:xfrm>
          <a:prstGeom prst="rect">
            <a:avLst/>
          </a:prstGeom>
          <a:solidFill>
            <a:schemeClr val="bg1"/>
          </a:solidFill>
        </p:spPr>
        <p:txBody>
          <a:bodyPr wrap="square" rtlCol="0">
            <a:spAutoFit/>
          </a:bodyPr>
          <a:lstStyle/>
          <a:p>
            <a:pPr algn="ctr"/>
            <a:r>
              <a:rPr kumimoji="1" lang="ja-JP" altLang="en-US" b="1" dirty="0">
                <a:latin typeface="メイリオ" panose="020B0604030504040204" pitchFamily="50" charset="-128"/>
                <a:ea typeface="メイリオ" panose="020B0604030504040204" pitchFamily="50" charset="-128"/>
              </a:rPr>
              <a:t>薬剤部</a:t>
            </a:r>
          </a:p>
        </p:txBody>
      </p:sp>
      <p:sp>
        <p:nvSpPr>
          <p:cNvPr id="2" name="テキスト ボックス 1">
            <a:extLst>
              <a:ext uri="{FF2B5EF4-FFF2-40B4-BE49-F238E27FC236}">
                <a16:creationId xmlns:a16="http://schemas.microsoft.com/office/drawing/2014/main" xmlns="" id="{89924970-D630-43EF-B78C-B7C5FA01DDBD}"/>
              </a:ext>
            </a:extLst>
          </p:cNvPr>
          <p:cNvSpPr txBox="1"/>
          <p:nvPr/>
        </p:nvSpPr>
        <p:spPr>
          <a:xfrm>
            <a:off x="3815035" y="9570578"/>
            <a:ext cx="2909615" cy="369332"/>
          </a:xfrm>
          <a:prstGeom prst="rect">
            <a:avLst/>
          </a:prstGeom>
          <a:noFill/>
        </p:spPr>
        <p:txBody>
          <a:bodyPr wrap="square" rtlCol="0">
            <a:spAutoFit/>
          </a:bodyPr>
          <a:lstStyle/>
          <a:p>
            <a:r>
              <a:rPr kumimoji="1" lang="en-US" altLang="ja-JP" dirty="0"/>
              <a:t>JCHO</a:t>
            </a:r>
            <a:r>
              <a:rPr kumimoji="1" lang="ja-JP" altLang="en-US" dirty="0"/>
              <a:t>群馬中央病院薬剤部</a:t>
            </a:r>
          </a:p>
        </p:txBody>
      </p:sp>
    </p:spTree>
    <p:extLst>
      <p:ext uri="{BB962C8B-B14F-4D97-AF65-F5344CB8AC3E}">
        <p14:creationId xmlns:p14="http://schemas.microsoft.com/office/powerpoint/2010/main" val="269491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xmlns="" id="{9DAB6F71-B2C5-43F0-A07F-DF11DE7B3445}"/>
              </a:ext>
            </a:extLst>
          </p:cNvPr>
          <p:cNvSpPr/>
          <p:nvPr/>
        </p:nvSpPr>
        <p:spPr>
          <a:xfrm>
            <a:off x="647700" y="809536"/>
            <a:ext cx="6000750" cy="923330"/>
          </a:xfrm>
          <a:prstGeom prst="rect">
            <a:avLst/>
          </a:prstGeom>
        </p:spPr>
        <p:txBody>
          <a:bodyPr wrap="square">
            <a:spAutoFit/>
          </a:bodyPr>
          <a:lstStyle/>
          <a:p>
            <a:r>
              <a:rPr lang="ja-JP" altLang="en-US" dirty="0">
                <a:solidFill>
                  <a:srgbClr val="FF0000"/>
                </a:solidFill>
                <a:latin typeface="メイリオ" panose="020B0604030504040204" pitchFamily="50" charset="-128"/>
                <a:ea typeface="メイリオ" panose="020B0604030504040204" pitchFamily="50" charset="-128"/>
              </a:rPr>
              <a:t>注意：トレーシングレポートを用いて薬局から病院へ</a:t>
            </a:r>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報告書を送付する際は、患者の同意があることを前提とします。</a:t>
            </a:r>
          </a:p>
        </p:txBody>
      </p:sp>
      <p:sp>
        <p:nvSpPr>
          <p:cNvPr id="8" name="正方形/長方形 7">
            <a:extLst>
              <a:ext uri="{FF2B5EF4-FFF2-40B4-BE49-F238E27FC236}">
                <a16:creationId xmlns:a16="http://schemas.microsoft.com/office/drawing/2014/main" xmlns="" id="{2EB561A4-E974-4096-B2D3-BF5C00758FEF}"/>
              </a:ext>
            </a:extLst>
          </p:cNvPr>
          <p:cNvSpPr/>
          <p:nvPr/>
        </p:nvSpPr>
        <p:spPr>
          <a:xfrm>
            <a:off x="838200" y="1800136"/>
            <a:ext cx="4895850" cy="1754326"/>
          </a:xfrm>
          <a:prstGeom prst="rect">
            <a:avLst/>
          </a:prstGeom>
          <a:ln w="12700">
            <a:solidFill>
              <a:srgbClr val="0070C0"/>
            </a:solidFill>
          </a:ln>
        </p:spPr>
        <p:txBody>
          <a:bodyPr wrap="square">
            <a:spAutoFit/>
          </a:bodyPr>
          <a:lstStyle/>
          <a:p>
            <a:pPr>
              <a:lnSpc>
                <a:spcPct val="150000"/>
              </a:lnSpc>
            </a:pPr>
            <a:r>
              <a:rPr lang="ja-JP" altLang="en-US" dirty="0">
                <a:latin typeface="メイリオ" panose="020B0604030504040204" pitchFamily="50" charset="-128"/>
                <a:ea typeface="メイリオ" panose="020B0604030504040204" pitchFamily="50" charset="-128"/>
              </a:rPr>
              <a:t>保険薬局</a:t>
            </a:r>
            <a:r>
              <a:rPr lang="ja-JP" altLang="en-US" dirty="0" smtClean="0">
                <a:latin typeface="メイリオ" panose="020B0604030504040204" pitchFamily="50" charset="-128"/>
                <a:ea typeface="メイリオ" panose="020B0604030504040204" pitchFamily="50" charset="-128"/>
              </a:rPr>
              <a:t>薬剤師</a:t>
            </a:r>
            <a:r>
              <a:rPr lang="ja-JP" altLang="en-US" dirty="0">
                <a:latin typeface="メイリオ" panose="020B0604030504040204" pitchFamily="50" charset="-128"/>
                <a:ea typeface="メイリオ" panose="020B0604030504040204" pitchFamily="50" charset="-128"/>
              </a:rPr>
              <a:t>は</a:t>
            </a:r>
            <a:r>
              <a:rPr lang="ja-JP" altLang="en-US" dirty="0" smtClean="0">
                <a:latin typeface="メイリオ" panose="020B0604030504040204" pitchFamily="50" charset="-128"/>
                <a:ea typeface="メイリオ" panose="020B0604030504040204" pitchFamily="50" charset="-128"/>
              </a:rPr>
              <a:t>患者</a:t>
            </a:r>
            <a:r>
              <a:rPr lang="ja-JP" altLang="en-US" dirty="0">
                <a:latin typeface="メイリオ" panose="020B0604030504040204" pitchFamily="50" charset="-128"/>
                <a:ea typeface="メイリオ" panose="020B0604030504040204" pitchFamily="50" charset="-128"/>
              </a:rPr>
              <a:t>から聴取した有害事象等を確認した後、トレーシングレポートを</a:t>
            </a:r>
            <a:r>
              <a:rPr lang="en-US" altLang="ja-JP" dirty="0">
                <a:latin typeface="メイリオ" panose="020B0604030504040204" pitchFamily="50" charset="-128"/>
                <a:ea typeface="メイリオ" panose="020B0604030504040204" pitchFamily="50" charset="-128"/>
              </a:rPr>
              <a:t>JCHO</a:t>
            </a:r>
            <a:r>
              <a:rPr lang="ja-JP" altLang="en-US" dirty="0">
                <a:latin typeface="メイリオ" panose="020B0604030504040204" pitchFamily="50" charset="-128"/>
                <a:ea typeface="メイリオ" panose="020B0604030504040204" pitchFamily="50" charset="-128"/>
              </a:rPr>
              <a:t>群馬中央病院に</a:t>
            </a:r>
            <a:r>
              <a:rPr lang="en-US" altLang="ja-JP" dirty="0" smtClean="0">
                <a:latin typeface="メイリオ" panose="020B0604030504040204" pitchFamily="50" charset="-128"/>
                <a:ea typeface="メイリオ" panose="020B0604030504040204" pitchFamily="50" charset="-128"/>
              </a:rPr>
              <a:t>FAX</a:t>
            </a:r>
            <a:r>
              <a:rPr lang="ja-JP" altLang="en-US" dirty="0" smtClean="0">
                <a:latin typeface="メイリオ" panose="020B0604030504040204" pitchFamily="50" charset="-128"/>
                <a:ea typeface="メイリオ" panose="020B0604030504040204" pitchFamily="50" charset="-128"/>
              </a:rPr>
              <a:t>する。</a:t>
            </a:r>
            <a:endParaRPr lang="en-US" altLang="ja-JP" dirty="0" smtClean="0">
              <a:latin typeface="メイリオ" panose="020B0604030504040204" pitchFamily="50" charset="-128"/>
              <a:ea typeface="メイリオ" panose="020B0604030504040204" pitchFamily="50" charset="-128"/>
            </a:endParaRPr>
          </a:p>
          <a:p>
            <a:pPr>
              <a:lnSpc>
                <a:spcPct val="150000"/>
              </a:lnSpc>
            </a:pP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FAX:027-224-1415</a:t>
            </a:r>
            <a:r>
              <a:rPr lang="ja-JP" altLang="en-US" dirty="0">
                <a:latin typeface="メイリオ" panose="020B0604030504040204" pitchFamily="50" charset="-128"/>
                <a:ea typeface="メイリオ" panose="020B0604030504040204" pitchFamily="50" charset="-128"/>
              </a:rPr>
              <a:t>）</a:t>
            </a:r>
          </a:p>
        </p:txBody>
      </p:sp>
      <p:sp>
        <p:nvSpPr>
          <p:cNvPr id="9" name="正方形/長方形 8">
            <a:extLst>
              <a:ext uri="{FF2B5EF4-FFF2-40B4-BE49-F238E27FC236}">
                <a16:creationId xmlns:a16="http://schemas.microsoft.com/office/drawing/2014/main" xmlns="" id="{A2635423-8A9A-440C-BF84-139EDAE7FD30}"/>
              </a:ext>
            </a:extLst>
          </p:cNvPr>
          <p:cNvSpPr/>
          <p:nvPr/>
        </p:nvSpPr>
        <p:spPr>
          <a:xfrm>
            <a:off x="723900" y="4541788"/>
            <a:ext cx="5314950" cy="2169825"/>
          </a:xfrm>
          <a:prstGeom prst="rect">
            <a:avLst/>
          </a:prstGeom>
          <a:ln w="12700">
            <a:solidFill>
              <a:srgbClr val="0070C0"/>
            </a:solidFill>
          </a:ln>
        </p:spPr>
        <p:txBody>
          <a:bodyPr wrap="square">
            <a:spAutoFit/>
          </a:bodyPr>
          <a:lstStyle/>
          <a:p>
            <a:pPr>
              <a:lnSpc>
                <a:spcPct val="150000"/>
              </a:lnSpc>
            </a:pPr>
            <a:r>
              <a:rPr lang="ja-JP" altLang="en-US" dirty="0">
                <a:latin typeface="メイリオ" panose="020B0604030504040204" pitchFamily="50" charset="-128"/>
                <a:ea typeface="メイリオ" panose="020B0604030504040204" pitchFamily="50" charset="-128"/>
              </a:rPr>
              <a:t>担当薬剤師はトレーシングレポートより、迅速な対応が必要</a:t>
            </a:r>
            <a:r>
              <a:rPr lang="ja-JP" altLang="en-US" dirty="0" smtClean="0">
                <a:latin typeface="メイリオ" panose="020B0604030504040204" pitchFamily="50" charset="-128"/>
                <a:ea typeface="メイリオ" panose="020B0604030504040204" pitchFamily="50" charset="-128"/>
              </a:rPr>
              <a:t>な</a:t>
            </a:r>
            <a:r>
              <a:rPr lang="ja-JP" altLang="en-US" dirty="0">
                <a:latin typeface="メイリオ" panose="020B0604030504040204" pitchFamily="50" charset="-128"/>
                <a:ea typeface="メイリオ" panose="020B0604030504040204" pitchFamily="50" charset="-128"/>
              </a:rPr>
              <a:t>内容</a:t>
            </a:r>
            <a:r>
              <a:rPr lang="ja-JP" altLang="en-US" dirty="0" smtClean="0">
                <a:latin typeface="メイリオ" panose="020B0604030504040204" pitchFamily="50" charset="-128"/>
                <a:ea typeface="メイリオ" panose="020B0604030504040204" pitchFamily="50" charset="-128"/>
              </a:rPr>
              <a:t>が含まれないことを確認</a:t>
            </a:r>
            <a:r>
              <a:rPr lang="ja-JP" altLang="en-US" dirty="0">
                <a:latin typeface="メイリオ" panose="020B0604030504040204" pitchFamily="50" charset="-128"/>
                <a:ea typeface="メイリオ" panose="020B0604030504040204" pitchFamily="50" charset="-128"/>
              </a:rPr>
              <a:t>し</a:t>
            </a:r>
            <a:r>
              <a:rPr lang="ja-JP" altLang="en-US" dirty="0" smtClean="0">
                <a:latin typeface="メイリオ" panose="020B0604030504040204" pitchFamily="50" charset="-128"/>
                <a:ea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endParaRPr>
          </a:p>
          <a:p>
            <a:pPr>
              <a:lnSpc>
                <a:spcPct val="150000"/>
              </a:lnSpc>
            </a:pPr>
            <a:r>
              <a:rPr lang="ja-JP" altLang="en-US" dirty="0" smtClean="0">
                <a:latin typeface="メイリオ" panose="020B0604030504040204" pitchFamily="50" charset="-128"/>
                <a:ea typeface="メイリオ" panose="020B0604030504040204" pitchFamily="50" charset="-128"/>
              </a:rPr>
              <a:t>当該</a:t>
            </a:r>
            <a:r>
              <a:rPr lang="ja-JP" altLang="en-US" dirty="0">
                <a:latin typeface="メイリオ" panose="020B0604030504040204" pitchFamily="50" charset="-128"/>
                <a:ea typeface="メイリオ" panose="020B0604030504040204" pitchFamily="50" charset="-128"/>
              </a:rPr>
              <a:t>患者のカルテにトレーシングレポートを取り込み、担当薬剤師が次回診療前までにカルテに必要な報告内容を記載する。</a:t>
            </a:r>
          </a:p>
        </p:txBody>
      </p:sp>
      <p:sp>
        <p:nvSpPr>
          <p:cNvPr id="10" name="正方形/長方形 9">
            <a:extLst>
              <a:ext uri="{FF2B5EF4-FFF2-40B4-BE49-F238E27FC236}">
                <a16:creationId xmlns:a16="http://schemas.microsoft.com/office/drawing/2014/main" xmlns="" id="{4DA9C1C6-D45B-4CDE-AF67-50DF72AD7381}"/>
              </a:ext>
            </a:extLst>
          </p:cNvPr>
          <p:cNvSpPr/>
          <p:nvPr/>
        </p:nvSpPr>
        <p:spPr>
          <a:xfrm>
            <a:off x="647700" y="7648486"/>
            <a:ext cx="5638800" cy="1304203"/>
          </a:xfrm>
          <a:prstGeom prst="rect">
            <a:avLst/>
          </a:prstGeom>
          <a:ln w="12700">
            <a:solidFill>
              <a:srgbClr val="0070C0"/>
            </a:solidFill>
          </a:ln>
        </p:spPr>
        <p:txBody>
          <a:bodyPr wrap="square">
            <a:spAutoFit/>
          </a:bodyPr>
          <a:lstStyle/>
          <a:p>
            <a:pPr>
              <a:lnSpc>
                <a:spcPct val="150000"/>
              </a:lnSpc>
            </a:pPr>
            <a:r>
              <a:rPr lang="ja-JP" altLang="en-US" dirty="0">
                <a:latin typeface="メイリオ" panose="020B0604030504040204" pitchFamily="50" charset="-128"/>
                <a:ea typeface="メイリオ" panose="020B0604030504040204" pitchFamily="50" charset="-128"/>
              </a:rPr>
              <a:t>医師および外来看護師は薬剤師記録とトレーシングレポートを確認し、在宅での情報を把握し、患者の問診・診察に役立てる</a:t>
            </a:r>
            <a:r>
              <a:rPr lang="ja-JP" altLang="en-US" dirty="0">
                <a:latin typeface="CIDFont+F4"/>
              </a:rPr>
              <a:t>。</a:t>
            </a:r>
            <a:endParaRPr lang="ja-JP" altLang="en-US" dirty="0"/>
          </a:p>
        </p:txBody>
      </p:sp>
      <p:sp>
        <p:nvSpPr>
          <p:cNvPr id="11" name="矢印: 下 10">
            <a:extLst>
              <a:ext uri="{FF2B5EF4-FFF2-40B4-BE49-F238E27FC236}">
                <a16:creationId xmlns:a16="http://schemas.microsoft.com/office/drawing/2014/main" xmlns="" id="{72247E4F-73CC-40FA-A58C-2E8008B3820A}"/>
              </a:ext>
            </a:extLst>
          </p:cNvPr>
          <p:cNvSpPr/>
          <p:nvPr/>
        </p:nvSpPr>
        <p:spPr>
          <a:xfrm>
            <a:off x="3181350" y="3784685"/>
            <a:ext cx="323850" cy="5237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矢印: 下 11">
            <a:extLst>
              <a:ext uri="{FF2B5EF4-FFF2-40B4-BE49-F238E27FC236}">
                <a16:creationId xmlns:a16="http://schemas.microsoft.com/office/drawing/2014/main" xmlns="" id="{FC0A6794-49AF-42EE-8990-76265C323072}"/>
              </a:ext>
            </a:extLst>
          </p:cNvPr>
          <p:cNvSpPr/>
          <p:nvPr/>
        </p:nvSpPr>
        <p:spPr>
          <a:xfrm>
            <a:off x="3219450" y="6943041"/>
            <a:ext cx="361950" cy="5237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xmlns="" id="{C9931970-8935-45D2-B284-0D694C8EDA12}"/>
              </a:ext>
            </a:extLst>
          </p:cNvPr>
          <p:cNvSpPr txBox="1"/>
          <p:nvPr/>
        </p:nvSpPr>
        <p:spPr>
          <a:xfrm>
            <a:off x="3815035" y="9322928"/>
            <a:ext cx="2909615" cy="369332"/>
          </a:xfrm>
          <a:prstGeom prst="rect">
            <a:avLst/>
          </a:prstGeom>
          <a:noFill/>
        </p:spPr>
        <p:txBody>
          <a:bodyPr wrap="square" rtlCol="0">
            <a:spAutoFit/>
          </a:bodyPr>
          <a:lstStyle/>
          <a:p>
            <a:r>
              <a:rPr kumimoji="1" lang="en-US" altLang="ja-JP" dirty="0"/>
              <a:t>JCHO</a:t>
            </a:r>
            <a:r>
              <a:rPr kumimoji="1" lang="ja-JP" altLang="en-US" dirty="0"/>
              <a:t>群馬中央病院薬剤部</a:t>
            </a:r>
          </a:p>
        </p:txBody>
      </p:sp>
      <p:sp>
        <p:nvSpPr>
          <p:cNvPr id="2" name="テキスト ボックス 1">
            <a:extLst>
              <a:ext uri="{FF2B5EF4-FFF2-40B4-BE49-F238E27FC236}">
                <a16:creationId xmlns:a16="http://schemas.microsoft.com/office/drawing/2014/main" xmlns="" id="{0277C8CC-9591-4629-AA18-5C416D07B4F2}"/>
              </a:ext>
            </a:extLst>
          </p:cNvPr>
          <p:cNvSpPr txBox="1"/>
          <p:nvPr/>
        </p:nvSpPr>
        <p:spPr>
          <a:xfrm>
            <a:off x="4495800" y="323850"/>
            <a:ext cx="2076450"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手順書</a:t>
            </a:r>
          </a:p>
        </p:txBody>
      </p:sp>
    </p:spTree>
    <p:extLst>
      <p:ext uri="{BB962C8B-B14F-4D97-AF65-F5344CB8AC3E}">
        <p14:creationId xmlns:p14="http://schemas.microsoft.com/office/powerpoint/2010/main" val="106044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2ED5C08-299E-4152-AFF2-0E465C29996C}"/>
              </a:ext>
            </a:extLst>
          </p:cNvPr>
          <p:cNvSpPr>
            <a:spLocks noGrp="1"/>
          </p:cNvSpPr>
          <p:nvPr>
            <p:ph type="title"/>
          </p:nvPr>
        </p:nvSpPr>
        <p:spPr>
          <a:xfrm>
            <a:off x="471488" y="279755"/>
            <a:ext cx="5915025" cy="825145"/>
          </a:xfrm>
        </p:spPr>
        <p:txBody>
          <a:bodyPr>
            <a:normAutofit fontScale="90000"/>
          </a:bodyPr>
          <a:lstStyle/>
          <a:p>
            <a:pPr algn="ctr">
              <a:lnSpc>
                <a:spcPct val="100000"/>
              </a:lnSpc>
            </a:pPr>
            <a:r>
              <a:rPr lang="ja-JP" altLang="en-US" b="1" dirty="0">
                <a:latin typeface="メイリオ" panose="020B0604030504040204" pitchFamily="50" charset="-128"/>
                <a:ea typeface="メイリオ" panose="020B0604030504040204" pitchFamily="50" charset="-128"/>
              </a:rPr>
              <a:t>トレーシングレポートの受付</a:t>
            </a:r>
            <a:r>
              <a:rPr lang="en-US" altLang="ja-JP" b="1" dirty="0">
                <a:latin typeface="メイリオ" panose="020B0604030504040204" pitchFamily="50" charset="-128"/>
                <a:ea typeface="メイリオ" panose="020B0604030504040204" pitchFamily="50" charset="-128"/>
              </a:rPr>
              <a:t/>
            </a:r>
            <a:br>
              <a:rPr lang="en-US" altLang="ja-JP" b="1" dirty="0">
                <a:latin typeface="メイリオ" panose="020B0604030504040204" pitchFamily="50" charset="-128"/>
                <a:ea typeface="メイリオ" panose="020B0604030504040204" pitchFamily="50" charset="-128"/>
              </a:rPr>
            </a:br>
            <a:r>
              <a:rPr lang="en-US" altLang="ja-JP" b="1" dirty="0">
                <a:latin typeface="メイリオ" panose="020B0604030504040204" pitchFamily="50" charset="-128"/>
                <a:ea typeface="メイリオ" panose="020B0604030504040204" pitchFamily="50" charset="-128"/>
              </a:rPr>
              <a:t>FAX</a:t>
            </a:r>
            <a:r>
              <a:rPr lang="ja-JP" altLang="en-US" b="1"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027-224-1415</a:t>
            </a:r>
            <a:r>
              <a:rPr lang="ja-JP" altLang="en-US" b="1" dirty="0">
                <a:latin typeface="メイリオ" panose="020B0604030504040204" pitchFamily="50" charset="-128"/>
                <a:ea typeface="メイリオ" panose="020B0604030504040204" pitchFamily="50" charset="-128"/>
              </a:rPr>
              <a:t>（代表）</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xmlns="" id="{2DD68BC2-EBAF-4080-9572-147FEEDA0EE2}"/>
              </a:ext>
            </a:extLst>
          </p:cNvPr>
          <p:cNvSpPr>
            <a:spLocks noGrp="1"/>
          </p:cNvSpPr>
          <p:nvPr>
            <p:ph idx="1"/>
          </p:nvPr>
        </p:nvSpPr>
        <p:spPr>
          <a:xfrm>
            <a:off x="447675" y="1657350"/>
            <a:ext cx="6100762" cy="3926800"/>
          </a:xfrm>
        </p:spPr>
        <p:txBody>
          <a:bodyPr>
            <a:normAutofit fontScale="77500" lnSpcReduction="20000"/>
          </a:bodyPr>
          <a:lstStyle/>
          <a:p>
            <a:pPr marL="0" indent="0">
              <a:lnSpc>
                <a:spcPct val="100000"/>
              </a:lnSpc>
              <a:buNone/>
            </a:pPr>
            <a:r>
              <a:rPr lang="ja-JP" altLang="en-US" sz="3100" dirty="0">
                <a:latin typeface="メイリオ" panose="020B0604030504040204" pitchFamily="50" charset="-128"/>
                <a:ea typeface="メイリオ" panose="020B0604030504040204" pitchFamily="50" charset="-128"/>
              </a:rPr>
              <a:t>■対象■</a:t>
            </a:r>
            <a:endParaRPr lang="en-US" altLang="ja-JP" sz="3100" dirty="0">
              <a:latin typeface="メイリオ" panose="020B0604030504040204" pitchFamily="50" charset="-128"/>
              <a:ea typeface="メイリオ" panose="020B0604030504040204" pitchFamily="50" charset="-128"/>
            </a:endParaRPr>
          </a:p>
          <a:p>
            <a:pPr marL="0" indent="0">
              <a:lnSpc>
                <a:spcPct val="100000"/>
              </a:lnSpc>
              <a:buNone/>
            </a:pPr>
            <a:r>
              <a:rPr lang="ja-JP" altLang="en-US" sz="2400" dirty="0">
                <a:latin typeface="メイリオ" panose="020B0604030504040204" pitchFamily="50" charset="-128"/>
                <a:ea typeface="メイリオ" panose="020B0604030504040204" pitchFamily="50" charset="-128"/>
              </a:rPr>
              <a:t/>
            </a:r>
            <a:br>
              <a:rPr lang="ja-JP" altLang="en-US" sz="2400" dirty="0">
                <a:latin typeface="メイリオ" panose="020B0604030504040204" pitchFamily="50" charset="-128"/>
                <a:ea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rPr>
              <a:t>１．抗がん剤治療の副作用</a:t>
            </a:r>
            <a:r>
              <a:rPr lang="en-US" altLang="ja-JP" sz="2400" dirty="0">
                <a:latin typeface="メイリオ" panose="020B0604030504040204" pitchFamily="50" charset="-128"/>
                <a:ea typeface="メイリオ" panose="020B0604030504040204" pitchFamily="50" charset="-128"/>
              </a:rPr>
              <a:t>Grade 2</a:t>
            </a:r>
            <a:r>
              <a:rPr lang="ja-JP" altLang="en-US" sz="2400" dirty="0">
                <a:latin typeface="メイリオ" panose="020B0604030504040204" pitchFamily="50" charset="-128"/>
                <a:ea typeface="メイリオ" panose="020B0604030504040204" pitchFamily="50" charset="-128"/>
              </a:rPr>
              <a:t>以上の症状</a:t>
            </a:r>
            <a:endParaRPr lang="en-US" altLang="ja-JP" sz="2400" dirty="0">
              <a:latin typeface="メイリオ" panose="020B0604030504040204" pitchFamily="50" charset="-128"/>
              <a:ea typeface="メイリオ" panose="020B0604030504040204" pitchFamily="50" charset="-128"/>
            </a:endParaRPr>
          </a:p>
          <a:p>
            <a:pPr marL="0" indent="0">
              <a:lnSpc>
                <a:spcPct val="100000"/>
              </a:lnSpc>
              <a:buNone/>
            </a:pPr>
            <a:r>
              <a:rPr lang="ja-JP" altLang="en-US" sz="2400" dirty="0">
                <a:latin typeface="メイリオ" panose="020B0604030504040204" pitchFamily="50" charset="-128"/>
                <a:ea typeface="メイリオ" panose="020B0604030504040204" pitchFamily="50" charset="-128"/>
              </a:rPr>
              <a:t>　（緊急性がなく次回の診察への情報提供）</a:t>
            </a:r>
            <a:endParaRPr lang="en-US" altLang="ja-JP" sz="2400" dirty="0">
              <a:latin typeface="メイリオ" panose="020B0604030504040204" pitchFamily="50" charset="-128"/>
              <a:ea typeface="メイリオ" panose="020B0604030504040204" pitchFamily="50" charset="-128"/>
            </a:endParaRPr>
          </a:p>
          <a:p>
            <a:pPr marL="0" indent="0">
              <a:lnSpc>
                <a:spcPct val="100000"/>
              </a:lnSpc>
              <a:buNone/>
            </a:pPr>
            <a:r>
              <a:rPr lang="ja-JP" altLang="en-US" sz="2400" dirty="0">
                <a:latin typeface="メイリオ" panose="020B0604030504040204" pitchFamily="50" charset="-128"/>
                <a:ea typeface="メイリオ" panose="020B0604030504040204" pitchFamily="50" charset="-128"/>
              </a:rPr>
              <a:t/>
            </a:r>
            <a:br>
              <a:rPr lang="ja-JP" altLang="en-US" sz="2400" dirty="0">
                <a:latin typeface="メイリオ" panose="020B0604030504040204" pitchFamily="50" charset="-128"/>
                <a:ea typeface="メイリオ" panose="020B0604030504040204" pitchFamily="50" charset="-128"/>
              </a:rPr>
            </a:br>
            <a:r>
              <a:rPr lang="en-US" altLang="ja-JP" sz="2400" dirty="0">
                <a:latin typeface="メイリオ" panose="020B0604030504040204" pitchFamily="50" charset="-128"/>
                <a:ea typeface="メイリオ" panose="020B0604030504040204" pitchFamily="50" charset="-128"/>
              </a:rPr>
              <a:t>2.</a:t>
            </a:r>
            <a:r>
              <a:rPr lang="ja-JP" altLang="en-US" sz="2400" dirty="0">
                <a:latin typeface="メイリオ" panose="020B0604030504040204" pitchFamily="50" charset="-128"/>
                <a:ea typeface="メイリオ" panose="020B0604030504040204" pitchFamily="50" charset="-128"/>
              </a:rPr>
              <a:t>　その他、患者に対する病院側への情報提供</a:t>
            </a:r>
            <a:endParaRPr lang="en-US" altLang="ja-JP" sz="2400" dirty="0">
              <a:latin typeface="メイリオ" panose="020B0604030504040204" pitchFamily="50" charset="-128"/>
              <a:ea typeface="メイリオ" panose="020B0604030504040204" pitchFamily="50" charset="-128"/>
            </a:endParaRPr>
          </a:p>
          <a:p>
            <a:pPr marL="0" indent="0">
              <a:lnSpc>
                <a:spcPct val="100000"/>
              </a:lnSpc>
              <a:buNone/>
            </a:pPr>
            <a:r>
              <a:rPr lang="ja-JP" altLang="en-US" sz="2400" dirty="0">
                <a:latin typeface="メイリオ" panose="020B0604030504040204" pitchFamily="50" charset="-128"/>
                <a:ea typeface="メイリオ" panose="020B0604030504040204" pitchFamily="50" charset="-128"/>
              </a:rPr>
              <a:t>　（次回診察への情報提供）</a:t>
            </a:r>
            <a:endParaRPr lang="en-US" altLang="ja-JP" sz="2400" dirty="0">
              <a:latin typeface="メイリオ" panose="020B0604030504040204" pitchFamily="50" charset="-128"/>
              <a:ea typeface="メイリオ" panose="020B0604030504040204" pitchFamily="50" charset="-128"/>
            </a:endParaRPr>
          </a:p>
          <a:p>
            <a:pPr marL="0" indent="0">
              <a:lnSpc>
                <a:spcPct val="100000"/>
              </a:lnSpc>
              <a:buNone/>
            </a:pPr>
            <a:r>
              <a:rPr lang="ja-JP" altLang="en-US" dirty="0">
                <a:latin typeface="メイリオ" panose="020B0604030504040204" pitchFamily="50" charset="-128"/>
                <a:ea typeface="メイリオ" panose="020B0604030504040204" pitchFamily="50" charset="-128"/>
              </a:rPr>
              <a:t/>
            </a:r>
            <a:br>
              <a:rPr lang="ja-JP" altLang="en-US"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
            </a:r>
            <a:br>
              <a:rPr lang="ja-JP" altLang="en-US"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注意</a:t>
            </a:r>
            <a:endParaRPr lang="en-US" altLang="ja-JP" dirty="0">
              <a:latin typeface="メイリオ" panose="020B0604030504040204" pitchFamily="50" charset="-128"/>
              <a:ea typeface="メイリオ" panose="020B0604030504040204" pitchFamily="50" charset="-128"/>
            </a:endParaRPr>
          </a:p>
          <a:p>
            <a:pPr marL="0" indent="0">
              <a:lnSpc>
                <a:spcPct val="100000"/>
              </a:lnSpc>
              <a:buNone/>
            </a:pPr>
            <a:r>
              <a:rPr lang="ja-JP" altLang="en-US" dirty="0">
                <a:latin typeface="メイリオ" panose="020B0604030504040204" pitchFamily="50" charset="-128"/>
                <a:ea typeface="メイリオ" panose="020B0604030504040204" pitchFamily="50" charset="-128"/>
              </a:rPr>
              <a:t>　①緊急性のある場合は、院外薬局から医師へ連絡又は　</a:t>
            </a:r>
            <a:endParaRPr lang="en-US" altLang="ja-JP" dirty="0">
              <a:latin typeface="メイリオ" panose="020B0604030504040204" pitchFamily="50" charset="-128"/>
              <a:ea typeface="メイリオ" panose="020B0604030504040204" pitchFamily="50" charset="-128"/>
            </a:endParaRPr>
          </a:p>
          <a:p>
            <a:pPr marL="0" indent="0">
              <a:lnSpc>
                <a:spcPct val="100000"/>
              </a:lnSpc>
              <a:buNone/>
            </a:pPr>
            <a:r>
              <a:rPr lang="ja-JP" altLang="en-US" dirty="0">
                <a:latin typeface="メイリオ" panose="020B0604030504040204" pitchFamily="50" charset="-128"/>
                <a:ea typeface="メイリオ" panose="020B0604030504040204" pitchFamily="50" charset="-128"/>
              </a:rPr>
              <a:t>　　患者より外来に連絡してください。</a:t>
            </a: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②疑義、処方提案は医師に直接行ってください。</a:t>
            </a:r>
            <a:endParaRPr kumimoji="1" lang="ja-JP" altLang="en-US"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xmlns="" id="{FD6BEB05-F3E5-4FE4-B908-DF4783444D2C}"/>
              </a:ext>
            </a:extLst>
          </p:cNvPr>
          <p:cNvSpPr/>
          <p:nvPr/>
        </p:nvSpPr>
        <p:spPr>
          <a:xfrm>
            <a:off x="471488" y="6029777"/>
            <a:ext cx="6100762" cy="830997"/>
          </a:xfrm>
          <a:prstGeom prst="rect">
            <a:avLst/>
          </a:prstGeom>
        </p:spPr>
        <p:txBody>
          <a:bodyPr wrap="square">
            <a:spAutoFit/>
          </a:bodyPr>
          <a:lstStyle/>
          <a:p>
            <a:r>
              <a:rPr lang="ja-JP" altLang="en-US" sz="2400" b="1" dirty="0">
                <a:latin typeface="メイリオ" panose="020B0604030504040204" pitchFamily="50" charset="-128"/>
                <a:ea typeface="メイリオ" panose="020B0604030504040204" pitchFamily="50" charset="-128"/>
              </a:rPr>
              <a:t>抗がん治療への相談窓口設置</a:t>
            </a:r>
            <a:endParaRPr lang="en-US" altLang="ja-JP" sz="2400" b="1" dirty="0">
              <a:latin typeface="メイリオ" panose="020B0604030504040204" pitchFamily="50" charset="-128"/>
              <a:ea typeface="メイリオ" panose="020B0604030504040204" pitchFamily="50" charset="-128"/>
            </a:endParaRPr>
          </a:p>
          <a:p>
            <a:pPr algn="ctr"/>
            <a:r>
              <a:rPr lang="ja-JP" altLang="en-US" sz="2400" b="1" dirty="0">
                <a:latin typeface="メイリオ" panose="020B0604030504040204" pitchFamily="50" charset="-128"/>
                <a:ea typeface="メイリオ" panose="020B0604030504040204" pitchFamily="50" charset="-128"/>
              </a:rPr>
              <a:t>（保険薬局対象）</a:t>
            </a:r>
            <a:endParaRPr lang="ja-JP" altLang="en-US" sz="2400" b="1" i="0" dirty="0">
              <a:effectLst/>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xmlns="" id="{4E4C6942-B215-4D7E-80B7-50EBB3D63736}"/>
              </a:ext>
            </a:extLst>
          </p:cNvPr>
          <p:cNvSpPr/>
          <p:nvPr/>
        </p:nvSpPr>
        <p:spPr>
          <a:xfrm>
            <a:off x="471488" y="7099638"/>
            <a:ext cx="6172197" cy="1754326"/>
          </a:xfrm>
          <a:prstGeom prst="rect">
            <a:avLst/>
          </a:prstGeom>
        </p:spPr>
        <p:txBody>
          <a:bodyPr wrap="square">
            <a:spAutoFit/>
          </a:bodyPr>
          <a:lstStyle/>
          <a:p>
            <a:r>
              <a:rPr lang="ja-JP" altLang="en-US" dirty="0">
                <a:latin typeface="メイリオ" panose="020B0604030504040204" pitchFamily="50" charset="-128"/>
                <a:ea typeface="メイリオ" panose="020B0604030504040204" pitchFamily="50" charset="-128"/>
              </a:rPr>
              <a:t>素朴な疑問にお答えします。お気軽にご相談ください。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（不明なレジメンや、副作用の対応などの化学療法など）</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r>
            <a:br>
              <a:rPr lang="ja-JP" altLang="en-US"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注意：患者個々の対応方法についてはお受け出来ません。</a:t>
            </a:r>
            <a:br>
              <a:rPr lang="ja-JP" altLang="en-US" dirty="0">
                <a:latin typeface="メイリオ" panose="020B0604030504040204" pitchFamily="50" charset="-128"/>
                <a:ea typeface="メイリオ" panose="020B0604030504040204" pitchFamily="50" charset="-128"/>
              </a:rPr>
            </a:br>
            <a:endParaRPr lang="en-US" altLang="ja-JP" dirty="0">
              <a:latin typeface="メイリオ" panose="020B0604030504040204" pitchFamily="50" charset="-128"/>
              <a:ea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rPr>
              <a:t>TEL</a:t>
            </a:r>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027-221-8165</a:t>
            </a:r>
            <a:r>
              <a:rPr lang="ja-JP" altLang="en-US" dirty="0">
                <a:latin typeface="メイリオ" panose="020B0604030504040204" pitchFamily="50" charset="-128"/>
                <a:ea typeface="メイリオ" panose="020B0604030504040204" pitchFamily="50" charset="-128"/>
              </a:rPr>
              <a:t>（代表）</a:t>
            </a:r>
          </a:p>
        </p:txBody>
      </p:sp>
      <p:sp>
        <p:nvSpPr>
          <p:cNvPr id="6" name="テキスト ボックス 5">
            <a:extLst>
              <a:ext uri="{FF2B5EF4-FFF2-40B4-BE49-F238E27FC236}">
                <a16:creationId xmlns:a16="http://schemas.microsoft.com/office/drawing/2014/main" xmlns="" id="{420A15FD-0D13-4C60-936C-90B3934533CD}"/>
              </a:ext>
            </a:extLst>
          </p:cNvPr>
          <p:cNvSpPr txBox="1"/>
          <p:nvPr/>
        </p:nvSpPr>
        <p:spPr>
          <a:xfrm>
            <a:off x="3815035" y="9361028"/>
            <a:ext cx="2909615" cy="369332"/>
          </a:xfrm>
          <a:prstGeom prst="rect">
            <a:avLst/>
          </a:prstGeom>
          <a:noFill/>
        </p:spPr>
        <p:txBody>
          <a:bodyPr wrap="square" rtlCol="0">
            <a:spAutoFit/>
          </a:bodyPr>
          <a:lstStyle/>
          <a:p>
            <a:r>
              <a:rPr kumimoji="1" lang="en-US" altLang="ja-JP" dirty="0"/>
              <a:t>JCHO</a:t>
            </a:r>
            <a:r>
              <a:rPr kumimoji="1" lang="ja-JP" altLang="en-US" dirty="0"/>
              <a:t>群馬中央病院薬剤部</a:t>
            </a:r>
          </a:p>
        </p:txBody>
      </p:sp>
      <p:sp>
        <p:nvSpPr>
          <p:cNvPr id="7" name="四角形: 角を丸くする 6">
            <a:extLst>
              <a:ext uri="{FF2B5EF4-FFF2-40B4-BE49-F238E27FC236}">
                <a16:creationId xmlns:a16="http://schemas.microsoft.com/office/drawing/2014/main" xmlns="" id="{E2FA80B2-4B24-4A6F-AB3B-A6AA426B50D6}"/>
              </a:ext>
            </a:extLst>
          </p:cNvPr>
          <p:cNvSpPr/>
          <p:nvPr/>
        </p:nvSpPr>
        <p:spPr>
          <a:xfrm>
            <a:off x="376238" y="4131350"/>
            <a:ext cx="5414962" cy="1336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3402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936984666"/>
              </p:ext>
            </p:extLst>
          </p:nvPr>
        </p:nvGraphicFramePr>
        <p:xfrm>
          <a:off x="243841" y="381005"/>
          <a:ext cx="6294120" cy="9083034"/>
        </p:xfrm>
        <a:graphic>
          <a:graphicData uri="http://schemas.openxmlformats.org/drawingml/2006/table">
            <a:tbl>
              <a:tblPr/>
              <a:tblGrid>
                <a:gridCol w="843044"/>
                <a:gridCol w="480443"/>
                <a:gridCol w="1785802"/>
                <a:gridCol w="117844"/>
                <a:gridCol w="2075882"/>
                <a:gridCol w="991105"/>
              </a:tblGrid>
              <a:tr h="179800">
                <a:tc gridSpan="6">
                  <a:txBody>
                    <a:bodyPr/>
                    <a:lstStyle/>
                    <a:p>
                      <a:pPr algn="l" fontAlgn="ctr"/>
                      <a:r>
                        <a:rPr lang="ja-JP" altLang="en-US" sz="600" b="0" i="0" u="none" strike="noStrike" dirty="0">
                          <a:solidFill>
                            <a:srgbClr val="000000"/>
                          </a:solidFill>
                          <a:effectLst/>
                          <a:latin typeface="ＭＳ Ｐゴシック"/>
                        </a:rPr>
                        <a:t>群馬中央病院</a:t>
                      </a:r>
                      <a:r>
                        <a:rPr lang="en-US" altLang="ja-JP" sz="600" b="0" i="0" u="none" strike="noStrike" dirty="0">
                          <a:solidFill>
                            <a:srgbClr val="000000"/>
                          </a:solidFill>
                          <a:effectLst/>
                          <a:latin typeface="ＭＳ Ｐゴシック"/>
                        </a:rPr>
                        <a:t>FAX</a:t>
                      </a:r>
                      <a:r>
                        <a:rPr lang="ja-JP" altLang="en-US" sz="600" b="0" i="0" u="none" strike="noStrike" dirty="0">
                          <a:solidFill>
                            <a:srgbClr val="000000"/>
                          </a:solidFill>
                          <a:effectLst/>
                          <a:latin typeface="ＭＳ Ｐゴシック"/>
                        </a:rPr>
                        <a:t>　</a:t>
                      </a:r>
                      <a:r>
                        <a:rPr lang="en-US" altLang="ja-JP" sz="600" b="0" i="0" u="none" strike="noStrike" dirty="0">
                          <a:solidFill>
                            <a:srgbClr val="000000"/>
                          </a:solidFill>
                          <a:effectLst/>
                          <a:latin typeface="ＭＳ Ｐゴシック"/>
                        </a:rPr>
                        <a:t>027-243-2151</a:t>
                      </a:r>
                      <a:r>
                        <a:rPr lang="ja-JP" altLang="en-US" sz="600" b="0" i="0" u="none" strike="noStrike" dirty="0">
                          <a:solidFill>
                            <a:srgbClr val="000000"/>
                          </a:solidFill>
                          <a:effectLst/>
                          <a:latin typeface="ＭＳ Ｐゴシック"/>
                        </a:rPr>
                        <a:t>　　　　　□：チェックボックス　　　保険薬局→薬剤部→担当医師</a:t>
                      </a:r>
                    </a:p>
                  </a:txBody>
                  <a:tcPr marL="5430" marR="5430" marT="543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3335">
                <a:tc gridSpan="3">
                  <a:txBody>
                    <a:bodyPr/>
                    <a:lstStyle/>
                    <a:p>
                      <a:pPr algn="l" fontAlgn="ctr"/>
                      <a:r>
                        <a:rPr lang="ja-JP" altLang="en-US" sz="800" b="0" i="0" u="none" strike="noStrike" dirty="0">
                          <a:solidFill>
                            <a:srgbClr val="000000"/>
                          </a:solidFill>
                          <a:effectLst/>
                          <a:latin typeface="ＭＳ Ｐゴシック"/>
                        </a:rPr>
                        <a:t>　　　　　　　　　薬剤部　御中</a:t>
                      </a:r>
                    </a:p>
                  </a:txBody>
                  <a:tcPr marL="5430" marR="5430" marT="543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a:noFill/>
                    </a:lnT>
                    <a:lnB>
                      <a:noFill/>
                    </a:lnB>
                  </a:tcPr>
                </a:tc>
                <a:tc>
                  <a:txBody>
                    <a:bodyPr/>
                    <a:lstStyle/>
                    <a:p>
                      <a:pPr algn="l" fontAlgn="ctr"/>
                      <a:endParaRPr lang="ja-JP" altLang="en-US" sz="600" b="0" i="0" u="none" strike="noStrike" dirty="0">
                        <a:solidFill>
                          <a:srgbClr val="000000"/>
                        </a:solidFill>
                        <a:effectLst/>
                        <a:latin typeface="游ゴシック"/>
                      </a:endParaRPr>
                    </a:p>
                  </a:txBody>
                  <a:tcPr marL="5430" marR="5430" marT="5430"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a:noFill/>
                    </a:lnT>
                    <a:lnB>
                      <a:noFill/>
                    </a:lnB>
                  </a:tcPr>
                </a:tc>
              </a:tr>
              <a:tr h="408067">
                <a:tc gridSpan="6">
                  <a:txBody>
                    <a:bodyPr/>
                    <a:lstStyle/>
                    <a:p>
                      <a:pPr algn="ctr" fontAlgn="ctr"/>
                      <a:r>
                        <a:rPr lang="ja-JP" altLang="en-US" sz="900" b="1" i="0" u="none" strike="noStrike" dirty="0">
                          <a:solidFill>
                            <a:srgbClr val="000000"/>
                          </a:solidFill>
                          <a:effectLst/>
                          <a:latin typeface="ＭＳ Ｐゴシック"/>
                        </a:rPr>
                        <a:t>□がん化学療法 □疼痛に関する 服薬情報提供書（トレーシングレポート）</a:t>
                      </a:r>
                    </a:p>
                  </a:txBody>
                  <a:tcPr marL="5430" marR="5430" marT="543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7618">
                <a:tc gridSpan="3">
                  <a:txBody>
                    <a:bodyPr/>
                    <a:lstStyle/>
                    <a:p>
                      <a:pPr algn="l" fontAlgn="ctr"/>
                      <a:r>
                        <a:rPr lang="en-US" altLang="zh-CN" sz="600" b="0" i="0" u="none" strike="noStrike">
                          <a:solidFill>
                            <a:srgbClr val="000000"/>
                          </a:solidFill>
                          <a:effectLst/>
                          <a:latin typeface="ＭＳ Ｐゴシック"/>
                        </a:rPr>
                        <a:t>【</a:t>
                      </a:r>
                      <a:r>
                        <a:rPr lang="zh-CN" altLang="en-US" sz="600" b="0" i="0" u="none" strike="noStrike">
                          <a:solidFill>
                            <a:srgbClr val="000000"/>
                          </a:solidFill>
                          <a:effectLst/>
                          <a:latin typeface="ＭＳ Ｐゴシック"/>
                        </a:rPr>
                        <a:t>担当医</a:t>
                      </a:r>
                      <a:r>
                        <a:rPr lang="en-US" altLang="zh-CN" sz="600" b="0" i="0" u="none" strike="noStrike">
                          <a:solidFill>
                            <a:srgbClr val="000000"/>
                          </a:solidFill>
                          <a:effectLst/>
                          <a:latin typeface="ＭＳ Ｐゴシック"/>
                        </a:rPr>
                        <a:t>】</a:t>
                      </a:r>
                      <a:r>
                        <a:rPr lang="zh-CN" altLang="en-US" sz="600" b="0" i="0" u="none" strike="noStrike">
                          <a:solidFill>
                            <a:srgbClr val="000000"/>
                          </a:solidFill>
                          <a:effectLst/>
                          <a:latin typeface="ＭＳ Ｐゴシック"/>
                        </a:rPr>
                        <a:t>　　　　　　　　　科　　　　　　　　　　先生御机下</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en-US" altLang="ja-JP" sz="600" b="0" i="0" u="none" strike="noStrike">
                          <a:solidFill>
                            <a:srgbClr val="000000"/>
                          </a:solidFill>
                          <a:effectLst/>
                          <a:latin typeface="ＭＳ Ｐゴシック"/>
                        </a:rPr>
                        <a:t>【</a:t>
                      </a:r>
                      <a:r>
                        <a:rPr lang="ja-JP" altLang="en-US" sz="600" b="0" i="0" u="none" strike="noStrike">
                          <a:solidFill>
                            <a:srgbClr val="000000"/>
                          </a:solidFill>
                          <a:effectLst/>
                          <a:latin typeface="ＭＳ Ｐゴシック"/>
                        </a:rPr>
                        <a:t>保険薬局の名称・所在地</a:t>
                      </a:r>
                      <a:r>
                        <a:rPr lang="en-US" altLang="ja-JP" sz="600" b="0" i="0" u="none" strike="noStrike">
                          <a:solidFill>
                            <a:srgbClr val="000000"/>
                          </a:solidFill>
                          <a:effectLst/>
                          <a:latin typeface="ＭＳ Ｐゴシック"/>
                        </a:rPr>
                        <a:t>】</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r>
              <a:tr h="187618">
                <a:tc gridSpan="3">
                  <a:txBody>
                    <a:bodyPr/>
                    <a:lstStyle/>
                    <a:p>
                      <a:pPr algn="l" fontAlgn="ctr"/>
                      <a:r>
                        <a:rPr lang="en-US" altLang="zh-TW" sz="600" b="0" i="0" u="none" strike="noStrike" dirty="0">
                          <a:solidFill>
                            <a:srgbClr val="000000"/>
                          </a:solidFill>
                          <a:effectLst/>
                          <a:latin typeface="ＭＳ Ｐゴシック"/>
                        </a:rPr>
                        <a:t>【</a:t>
                      </a:r>
                      <a:r>
                        <a:rPr lang="zh-TW" altLang="en-US" sz="600" b="0" i="0" u="none" strike="noStrike" dirty="0">
                          <a:solidFill>
                            <a:srgbClr val="000000"/>
                          </a:solidFill>
                          <a:effectLst/>
                          <a:latin typeface="ＭＳ Ｐゴシック"/>
                        </a:rPr>
                        <a:t>処方箋交付日</a:t>
                      </a:r>
                      <a:r>
                        <a:rPr lang="en-US" altLang="zh-TW" sz="600" b="0" i="0" u="none" strike="noStrike" dirty="0">
                          <a:solidFill>
                            <a:srgbClr val="000000"/>
                          </a:solidFill>
                          <a:effectLst/>
                          <a:latin typeface="ＭＳ Ｐゴシック"/>
                        </a:rPr>
                        <a:t>】</a:t>
                      </a:r>
                      <a:r>
                        <a:rPr lang="zh-TW" altLang="en-US" sz="600" b="0" i="0" u="none" strike="noStrike" dirty="0">
                          <a:solidFill>
                            <a:srgbClr val="000000"/>
                          </a:solidFill>
                          <a:effectLst/>
                          <a:latin typeface="ＭＳ Ｐゴシック"/>
                        </a:rPr>
                        <a:t>　　　　　年　　　　月　　　　日</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ja-JP" altLang="en-US" sz="600" b="0" i="0" u="none" strike="noStrike">
                          <a:solidFill>
                            <a:srgbClr val="000000"/>
                          </a:solidFill>
                          <a:effectLst/>
                          <a:latin typeface="ＭＳ Ｐゴシック"/>
                        </a:rPr>
                        <a:t>　</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r>
              <a:tr h="187618">
                <a:tc gridSpan="3">
                  <a:txBody>
                    <a:bodyPr/>
                    <a:lstStyle/>
                    <a:p>
                      <a:pPr algn="l" fontAlgn="ctr"/>
                      <a:r>
                        <a:rPr lang="en-US" altLang="ja-JP" sz="600" b="0" i="0" u="none" strike="noStrike">
                          <a:solidFill>
                            <a:srgbClr val="000000"/>
                          </a:solidFill>
                          <a:effectLst/>
                          <a:latin typeface="ＭＳ Ｐゴシック"/>
                        </a:rPr>
                        <a:t>【</a:t>
                      </a:r>
                      <a:r>
                        <a:rPr lang="ja-JP" altLang="en-US" sz="600" b="0" i="0" u="none" strike="noStrike">
                          <a:solidFill>
                            <a:srgbClr val="000000"/>
                          </a:solidFill>
                          <a:effectLst/>
                          <a:latin typeface="ＭＳ Ｐゴシック"/>
                        </a:rPr>
                        <a:t>患者 </a:t>
                      </a:r>
                      <a:r>
                        <a:rPr lang="en-US" sz="600" b="0" i="0" u="none" strike="noStrike">
                          <a:solidFill>
                            <a:srgbClr val="000000"/>
                          </a:solidFill>
                          <a:effectLst/>
                          <a:latin typeface="ＭＳ Ｐゴシック"/>
                        </a:rPr>
                        <a:t>ＩＤ】</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en-US" sz="600" b="0" i="0" u="none" strike="noStrike">
                          <a:solidFill>
                            <a:srgbClr val="000000"/>
                          </a:solidFill>
                          <a:effectLst/>
                          <a:latin typeface="ＭＳ Ｐゴシック"/>
                        </a:rPr>
                        <a:t>【TEL】　　　　　　　　　　　　　　【FAX】</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r>
              <a:tr h="187618">
                <a:tc gridSpan="3">
                  <a:txBody>
                    <a:bodyPr/>
                    <a:lstStyle/>
                    <a:p>
                      <a:pPr algn="l" fontAlgn="ctr"/>
                      <a:r>
                        <a:rPr lang="en-US" altLang="ja-JP" sz="600" b="0" i="0" u="none" strike="noStrike">
                          <a:solidFill>
                            <a:srgbClr val="000000"/>
                          </a:solidFill>
                          <a:effectLst/>
                          <a:latin typeface="ＭＳ Ｐゴシック"/>
                        </a:rPr>
                        <a:t>【</a:t>
                      </a:r>
                      <a:r>
                        <a:rPr lang="ja-JP" altLang="en-US" sz="600" b="0" i="0" u="none" strike="noStrike">
                          <a:solidFill>
                            <a:srgbClr val="000000"/>
                          </a:solidFill>
                          <a:effectLst/>
                          <a:latin typeface="ＭＳ Ｐゴシック"/>
                        </a:rPr>
                        <a:t>患者氏名</a:t>
                      </a:r>
                      <a:r>
                        <a:rPr lang="en-US" altLang="ja-JP" sz="600" b="0" i="0" u="none" strike="noStrike">
                          <a:solidFill>
                            <a:srgbClr val="000000"/>
                          </a:solidFill>
                          <a:effectLst/>
                          <a:latin typeface="ＭＳ Ｐゴシック"/>
                        </a:rPr>
                        <a:t>】</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en-US" altLang="ja-JP" sz="600" b="0" i="0" u="none" strike="noStrike">
                          <a:solidFill>
                            <a:srgbClr val="000000"/>
                          </a:solidFill>
                          <a:effectLst/>
                          <a:latin typeface="ＭＳ Ｐゴシック"/>
                        </a:rPr>
                        <a:t>【</a:t>
                      </a:r>
                      <a:r>
                        <a:rPr lang="ja-JP" altLang="en-US" sz="600" b="0" i="0" u="none" strike="noStrike">
                          <a:solidFill>
                            <a:srgbClr val="000000"/>
                          </a:solidFill>
                          <a:effectLst/>
                          <a:latin typeface="ＭＳ Ｐゴシック"/>
                        </a:rPr>
                        <a:t>担当薬剤師</a:t>
                      </a:r>
                      <a:r>
                        <a:rPr lang="en-US" altLang="ja-JP" sz="600" b="0" i="0" u="none" strike="noStrike">
                          <a:solidFill>
                            <a:srgbClr val="000000"/>
                          </a:solidFill>
                          <a:effectLst/>
                          <a:latin typeface="ＭＳ Ｐゴシック"/>
                        </a:rPr>
                        <a:t>】</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164165">
                <a:tc gridSpan="6">
                  <a:txBody>
                    <a:bodyPr/>
                    <a:lstStyle/>
                    <a:p>
                      <a:pPr algn="l" fontAlgn="ctr"/>
                      <a:r>
                        <a:rPr lang="ja-JP" altLang="en-US" sz="600" b="0" i="0" u="none" strike="noStrike">
                          <a:solidFill>
                            <a:srgbClr val="000000"/>
                          </a:solidFill>
                          <a:effectLst/>
                          <a:latin typeface="ＭＳ Ｐゴシック"/>
                        </a:rPr>
                        <a:t>下記の通り、有害事象・疼痛に関する確認を行いましたのでご報告いたします。</a:t>
                      </a:r>
                    </a:p>
                  </a:txBody>
                  <a:tcPr marL="5430" marR="5430" marT="543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64165">
                <a:tc gridSpan="6">
                  <a:txBody>
                    <a:bodyPr/>
                    <a:lstStyle/>
                    <a:p>
                      <a:pPr algn="l" fontAlgn="ctr"/>
                      <a:r>
                        <a:rPr lang="ja-JP" altLang="en-US" sz="600" b="0" i="0" u="none" strike="noStrike" dirty="0">
                          <a:solidFill>
                            <a:srgbClr val="000000"/>
                          </a:solidFill>
                          <a:effectLst/>
                          <a:latin typeface="ＭＳ Ｐゴシック"/>
                        </a:rPr>
                        <a:t> □ 薬局から患者さんへ連絡　　　□ 患者さんから薬局へ連絡（問い合わせ）</a:t>
                      </a:r>
                    </a:p>
                  </a:txBody>
                  <a:tcPr marL="5430" marR="5430" marT="543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64165">
                <a:tc gridSpan="3">
                  <a:txBody>
                    <a:bodyPr/>
                    <a:lstStyle/>
                    <a:p>
                      <a:pPr algn="l" fontAlgn="ctr"/>
                      <a:r>
                        <a:rPr lang="en-US" altLang="ja-JP" sz="600" b="0" i="0" u="none" strike="noStrike" dirty="0">
                          <a:solidFill>
                            <a:srgbClr val="000000"/>
                          </a:solidFill>
                          <a:effectLst/>
                          <a:latin typeface="ＭＳ Ｐゴシック"/>
                        </a:rPr>
                        <a:t>【</a:t>
                      </a:r>
                      <a:r>
                        <a:rPr lang="ja-JP" altLang="en-US" sz="600" b="0" i="0" u="none" strike="noStrike" dirty="0">
                          <a:solidFill>
                            <a:srgbClr val="000000"/>
                          </a:solidFill>
                          <a:effectLst/>
                          <a:latin typeface="ＭＳ Ｐゴシック"/>
                        </a:rPr>
                        <a:t>聞き取り日</a:t>
                      </a:r>
                      <a:r>
                        <a:rPr lang="en-US" altLang="ja-JP" sz="600" b="0" i="0" u="none" strike="noStrike" dirty="0">
                          <a:solidFill>
                            <a:srgbClr val="000000"/>
                          </a:solidFill>
                          <a:effectLst/>
                          <a:latin typeface="ＭＳ Ｐゴシック"/>
                        </a:rPr>
                        <a:t>】</a:t>
                      </a:r>
                      <a:r>
                        <a:rPr lang="ja-JP" altLang="en-US" sz="600" b="0" i="0" u="none" strike="noStrike" dirty="0">
                          <a:solidFill>
                            <a:srgbClr val="000000"/>
                          </a:solidFill>
                          <a:effectLst/>
                          <a:latin typeface="ＭＳ Ｐゴシック"/>
                        </a:rPr>
                        <a:t>　　　　　年　　　月　　　　日</a:t>
                      </a:r>
                    </a:p>
                  </a:txBody>
                  <a:tcPr marL="5430" marR="5430" marT="543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a:noFill/>
                    </a:lnT>
                    <a:lnB>
                      <a:noFill/>
                    </a:lnB>
                  </a:tcPr>
                </a:tc>
                <a:tc gridSpan="2">
                  <a:txBody>
                    <a:bodyPr/>
                    <a:lstStyle/>
                    <a:p>
                      <a:pPr algn="l" fontAlgn="ctr"/>
                      <a:r>
                        <a:rPr lang="en-US" altLang="ja-JP" sz="600" b="0" i="0" u="none" strike="noStrike" dirty="0">
                          <a:solidFill>
                            <a:srgbClr val="000000"/>
                          </a:solidFill>
                          <a:effectLst/>
                          <a:latin typeface="ＭＳ Ｐゴシック"/>
                        </a:rPr>
                        <a:t>【</a:t>
                      </a:r>
                      <a:r>
                        <a:rPr lang="ja-JP" altLang="en-US" sz="600" b="0" i="0" u="none" strike="noStrike" dirty="0">
                          <a:solidFill>
                            <a:srgbClr val="000000"/>
                          </a:solidFill>
                          <a:effectLst/>
                          <a:latin typeface="ＭＳ Ｐゴシック"/>
                        </a:rPr>
                        <a:t>レジメン名</a:t>
                      </a:r>
                      <a:r>
                        <a:rPr lang="en-US" altLang="ja-JP" sz="600" b="0" i="0" u="none" strike="noStrike" dirty="0">
                          <a:solidFill>
                            <a:srgbClr val="000000"/>
                          </a:solidFill>
                          <a:effectLst/>
                          <a:latin typeface="ＭＳ Ｐゴシック"/>
                        </a:rPr>
                        <a:t>】</a:t>
                      </a:r>
                      <a:r>
                        <a:rPr lang="ja-JP" altLang="en-US" sz="600" b="0" i="0" u="none" strike="noStrike" dirty="0">
                          <a:solidFill>
                            <a:srgbClr val="000000"/>
                          </a:solidFill>
                          <a:effectLst/>
                          <a:latin typeface="ＭＳ Ｐゴシック"/>
                        </a:rPr>
                        <a:t>　　　　　　　　　　　　　　　　　　　　　　　　</a:t>
                      </a:r>
                    </a:p>
                  </a:txBody>
                  <a:tcPr marL="5430" marR="5430" marT="5430" marB="0" anchor="ctr">
                    <a:lnL>
                      <a:noFill/>
                    </a:lnL>
                    <a:lnR>
                      <a:noFill/>
                    </a:lnR>
                    <a:lnT>
                      <a:noFill/>
                    </a:lnT>
                    <a:lnB>
                      <a:noFill/>
                    </a:lnB>
                  </a:tcPr>
                </a:tc>
                <a:tc hMerge="1">
                  <a:txBody>
                    <a:bodyPr/>
                    <a:lstStyle/>
                    <a:p>
                      <a:endParaRPr kumimoji="1" lang="ja-JP" altLang="en-US"/>
                    </a:p>
                  </a:txBody>
                  <a:tcPr/>
                </a:tc>
              </a:tr>
              <a:tr h="282989">
                <a:tc gridSpan="3">
                  <a:txBody>
                    <a:bodyPr/>
                    <a:lstStyle/>
                    <a:p>
                      <a:pPr algn="l" fontAlgn="ctr"/>
                      <a:r>
                        <a:rPr lang="en-US" altLang="ja-JP" sz="600" b="0" i="0" u="none" strike="noStrike">
                          <a:solidFill>
                            <a:srgbClr val="000000"/>
                          </a:solidFill>
                          <a:effectLst/>
                          <a:latin typeface="ＭＳ Ｐゴシック"/>
                        </a:rPr>
                        <a:t>【</a:t>
                      </a:r>
                      <a:r>
                        <a:rPr lang="ja-JP" altLang="en-US" sz="600" b="0" i="0" u="none" strike="noStrike">
                          <a:solidFill>
                            <a:srgbClr val="000000"/>
                          </a:solidFill>
                          <a:effectLst/>
                          <a:latin typeface="ＭＳ Ｐゴシック"/>
                        </a:rPr>
                        <a:t>聞き取りした方</a:t>
                      </a:r>
                      <a:r>
                        <a:rPr lang="en-US" altLang="ja-JP" sz="600" b="0" i="0" u="none" strike="noStrike">
                          <a:solidFill>
                            <a:srgbClr val="000000"/>
                          </a:solidFill>
                          <a:effectLst/>
                          <a:latin typeface="ＭＳ Ｐゴシック"/>
                        </a:rPr>
                        <a:t>】 </a:t>
                      </a:r>
                      <a:r>
                        <a:rPr lang="ja-JP" altLang="en-US" sz="600" b="0" i="0" u="none" strike="noStrike">
                          <a:solidFill>
                            <a:srgbClr val="000000"/>
                          </a:solidFill>
                          <a:effectLst/>
                          <a:latin typeface="ＭＳ Ｐゴシック"/>
                        </a:rPr>
                        <a:t>本人 ・ 家族 ・ その他（　　　　　　　　）</a:t>
                      </a:r>
                    </a:p>
                  </a:txBody>
                  <a:tcPr marL="5430" marR="5430" marT="543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r" fontAlgn="ctr"/>
                      <a:r>
                        <a:rPr lang="en-US" altLang="ja-JP" sz="600" b="0" i="0" u="none" strike="noStrike">
                          <a:solidFill>
                            <a:srgbClr val="000000"/>
                          </a:solidFill>
                          <a:effectLst/>
                          <a:latin typeface="ＭＳ Ｐゴシック"/>
                        </a:rPr>
                        <a:t>※</a:t>
                      </a:r>
                      <a:r>
                        <a:rPr lang="ja-JP" altLang="en-US" sz="600" b="0" i="0" u="none" strike="noStrike">
                          <a:solidFill>
                            <a:srgbClr val="000000"/>
                          </a:solidFill>
                          <a:effectLst/>
                          <a:latin typeface="ＭＳ Ｐゴシック"/>
                        </a:rPr>
                        <a:t>化学療法施行時記載、 不明な場合は薬剤名でも可。</a:t>
                      </a:r>
                    </a:p>
                  </a:txBody>
                  <a:tcPr marL="5430" marR="5430" marT="543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195435">
                <a:tc gridSpan="6">
                  <a:txBody>
                    <a:bodyPr/>
                    <a:lstStyle/>
                    <a:p>
                      <a:pPr algn="l" fontAlgn="ctr"/>
                      <a:r>
                        <a:rPr lang="ja-JP" altLang="en-US" sz="600" b="0" i="0" u="none" strike="noStrike">
                          <a:solidFill>
                            <a:srgbClr val="000000"/>
                          </a:solidFill>
                          <a:effectLst/>
                          <a:latin typeface="ＭＳ Ｐゴシック"/>
                        </a:rPr>
                        <a:t> □ 提案事項　　　□ 報告など　　　□指導内容</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1982">
                <a:tc gridSpan="6">
                  <a:txBody>
                    <a:bodyPr/>
                    <a:lstStyle/>
                    <a:p>
                      <a:pPr algn="l" fontAlgn="ctr"/>
                      <a:r>
                        <a:rPr lang="ja-JP" altLang="en-US" sz="600" b="0" i="0" u="none" strike="noStrike">
                          <a:solidFill>
                            <a:srgbClr val="000000"/>
                          </a:solidFill>
                          <a:effectLst/>
                          <a:latin typeface="ＭＳ Ｐゴシック"/>
                        </a:rPr>
                        <a:t>　</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1982">
                <a:tc gridSpan="6">
                  <a:txBody>
                    <a:bodyPr/>
                    <a:lstStyle/>
                    <a:p>
                      <a:pPr algn="l" fontAlgn="ctr"/>
                      <a:r>
                        <a:rPr lang="ja-JP" altLang="en-US" sz="600" b="0" i="0" u="none" strike="noStrike" dirty="0">
                          <a:solidFill>
                            <a:srgbClr val="000000"/>
                          </a:solidFill>
                          <a:effectLst/>
                          <a:latin typeface="ＭＳ Ｐゴシック"/>
                        </a:rPr>
                        <a:t>　</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1982">
                <a:tc gridSpan="6">
                  <a:txBody>
                    <a:bodyPr/>
                    <a:lstStyle/>
                    <a:p>
                      <a:pPr algn="l" fontAlgn="ctr"/>
                      <a:r>
                        <a:rPr lang="ja-JP" altLang="en-US" sz="600" b="0" i="0" u="none" strike="noStrike" dirty="0">
                          <a:solidFill>
                            <a:srgbClr val="000000"/>
                          </a:solidFill>
                          <a:effectLst/>
                          <a:latin typeface="ＭＳ Ｐゴシック"/>
                        </a:rPr>
                        <a:t>　</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45404">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853">
                <a:tc>
                  <a:txBody>
                    <a:bodyPr/>
                    <a:lstStyle/>
                    <a:p>
                      <a:pPr algn="ctr" fontAlgn="ctr"/>
                      <a:r>
                        <a:rPr lang="ja-JP" altLang="en-US" sz="600" b="0" i="0" u="none" strike="noStrike">
                          <a:solidFill>
                            <a:srgbClr val="000000"/>
                          </a:solidFill>
                          <a:effectLst/>
                          <a:latin typeface="ＭＳ Ｐゴシック"/>
                        </a:rPr>
                        <a:t>有害事象名</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0" i="0" u="none" strike="noStrike">
                          <a:solidFill>
                            <a:srgbClr val="000000"/>
                          </a:solidFill>
                          <a:effectLst/>
                          <a:latin typeface="ＭＳ Ｐゴシック"/>
                        </a:rPr>
                        <a:t>Grade</a:t>
                      </a:r>
                      <a:r>
                        <a:rPr lang="en-US" sz="600" b="0" i="0" u="none" strike="noStrike" baseline="30000">
                          <a:solidFill>
                            <a:srgbClr val="000000"/>
                          </a:solidFill>
                          <a:effectLst/>
                          <a:latin typeface="ＭＳ Ｐゴシック"/>
                        </a:rPr>
                        <a:t>*</a:t>
                      </a:r>
                      <a:endParaRPr lang="en-US" sz="600" b="0" i="0" u="none" strike="noStrike">
                        <a:solidFill>
                          <a:srgbClr val="000000"/>
                        </a:solidFill>
                        <a:effectLst/>
                        <a:latin typeface="ＭＳ Ｐゴシック"/>
                      </a:endParaRP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3">
                  <a:txBody>
                    <a:bodyPr/>
                    <a:lstStyle/>
                    <a:p>
                      <a:pPr algn="ctr" fontAlgn="ctr"/>
                      <a:r>
                        <a:rPr lang="ja-JP" altLang="en-US" sz="600" b="0" i="0" u="none" strike="noStrike">
                          <a:solidFill>
                            <a:srgbClr val="000000"/>
                          </a:solidFill>
                          <a:effectLst/>
                          <a:latin typeface="ＭＳ Ｐゴシック"/>
                        </a:rPr>
                        <a:t>備考</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zh-TW" altLang="en-US" sz="600" b="0" i="0" u="none" strike="noStrike">
                          <a:solidFill>
                            <a:srgbClr val="000000"/>
                          </a:solidFill>
                          <a:effectLst/>
                          <a:latin typeface="ＭＳ Ｐゴシック"/>
                        </a:rPr>
                        <a:t>評価</a:t>
                      </a:r>
                      <a:br>
                        <a:rPr lang="zh-TW" altLang="en-US" sz="600" b="0" i="0" u="none" strike="noStrike">
                          <a:solidFill>
                            <a:srgbClr val="000000"/>
                          </a:solidFill>
                          <a:effectLst/>
                          <a:latin typeface="ＭＳ Ｐゴシック"/>
                        </a:rPr>
                      </a:br>
                      <a:r>
                        <a:rPr lang="zh-TW" altLang="en-US" sz="500" b="0" i="0" u="none" strike="noStrike">
                          <a:solidFill>
                            <a:srgbClr val="000000"/>
                          </a:solidFill>
                          <a:effectLst/>
                          <a:latin typeface="ＭＳ Ｐゴシック"/>
                        </a:rPr>
                        <a:t>前回評価日：　　　 </a:t>
                      </a:r>
                      <a:r>
                        <a:rPr lang="en-US" altLang="zh-TW" sz="500" b="0" i="0" u="none" strike="noStrike">
                          <a:solidFill>
                            <a:srgbClr val="000000"/>
                          </a:solidFill>
                          <a:effectLst/>
                          <a:latin typeface="ＭＳ Ｐゴシック"/>
                        </a:rPr>
                        <a:t>/</a:t>
                      </a:r>
                      <a:r>
                        <a:rPr lang="zh-TW" altLang="en-US" sz="500" b="0" i="0" u="none" strike="noStrike">
                          <a:solidFill>
                            <a:srgbClr val="000000"/>
                          </a:solidFill>
                          <a:effectLst/>
                          <a:latin typeface="ＭＳ Ｐゴシック"/>
                        </a:rPr>
                        <a:t>　　</a:t>
                      </a:r>
                      <a:r>
                        <a:rPr lang="en-US" altLang="zh-TW" sz="500" b="0" i="0" u="none" strike="noStrike">
                          <a:solidFill>
                            <a:srgbClr val="FFFFFF"/>
                          </a:solidFill>
                          <a:effectLst/>
                          <a:latin typeface="ＭＳ Ｐゴシック"/>
                        </a:rPr>
                        <a:t>,</a:t>
                      </a:r>
                      <a:endParaRPr lang="zh-TW" altLang="en-US" sz="600" b="0" i="0" u="none" strike="noStrike">
                        <a:solidFill>
                          <a:srgbClr val="000000"/>
                        </a:solidFill>
                        <a:effectLst/>
                        <a:latin typeface="ＭＳ Ｐゴシック"/>
                      </a:endParaRP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7618">
                <a:tc>
                  <a:txBody>
                    <a:bodyPr/>
                    <a:lstStyle/>
                    <a:p>
                      <a:pPr algn="ctr" fontAlgn="ctr"/>
                      <a:r>
                        <a:rPr lang="ja-JP" altLang="en-US" sz="600" b="0" i="0" u="none" strike="noStrike">
                          <a:solidFill>
                            <a:srgbClr val="000000"/>
                          </a:solidFill>
                          <a:effectLst/>
                          <a:latin typeface="ＭＳ Ｐゴシック"/>
                        </a:rPr>
                        <a:t>食欲不振</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600" b="0" i="0" u="none" strike="noStrike">
                          <a:solidFill>
                            <a:srgbClr val="000000"/>
                          </a:solidFill>
                          <a:effectLst/>
                          <a:latin typeface="ＭＳ Ｐゴシック"/>
                        </a:rPr>
                        <a:t>食事量の変化： □ あり（普段より　　　割減）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18">
                <a:tc>
                  <a:txBody>
                    <a:bodyPr/>
                    <a:lstStyle/>
                    <a:p>
                      <a:pPr algn="ctr" fontAlgn="ctr"/>
                      <a:r>
                        <a:rPr lang="ja-JP" altLang="en-US" sz="600" b="0" i="0" u="none" strike="noStrike">
                          <a:solidFill>
                            <a:srgbClr val="000000"/>
                          </a:solidFill>
                          <a:effectLst/>
                          <a:latin typeface="ＭＳ Ｐゴシック"/>
                        </a:rPr>
                        <a:t>悪心</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600" b="0" i="0" u="none" strike="noStrike">
                          <a:solidFill>
                            <a:srgbClr val="000000"/>
                          </a:solidFill>
                          <a:effectLst/>
                          <a:latin typeface="ＭＳ Ｐゴシック"/>
                        </a:rPr>
                        <a:t>体重減少： 　　  □ あり（　　</a:t>
                      </a:r>
                      <a:r>
                        <a:rPr lang="en-US" altLang="ja-JP" sz="600" b="0" i="0" u="none" strike="noStrike">
                          <a:solidFill>
                            <a:srgbClr val="000000"/>
                          </a:solidFill>
                          <a:effectLst/>
                          <a:latin typeface="ＭＳ Ｐゴシック"/>
                        </a:rPr>
                        <a:t>kg</a:t>
                      </a:r>
                      <a:r>
                        <a:rPr lang="ja-JP" altLang="en-US" sz="600" b="0" i="0" u="none" strike="noStrike">
                          <a:solidFill>
                            <a:srgbClr val="000000"/>
                          </a:solidFill>
                          <a:effectLst/>
                          <a:latin typeface="ＭＳ Ｐゴシック"/>
                        </a:rPr>
                        <a:t>減）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18">
                <a:tc>
                  <a:txBody>
                    <a:bodyPr/>
                    <a:lstStyle/>
                    <a:p>
                      <a:pPr algn="ctr" fontAlgn="ctr"/>
                      <a:r>
                        <a:rPr lang="ja-JP" altLang="en-US" sz="600" b="0" i="0" u="none" strike="noStrike">
                          <a:solidFill>
                            <a:srgbClr val="000000"/>
                          </a:solidFill>
                          <a:effectLst/>
                          <a:latin typeface="ＭＳ Ｐゴシック"/>
                        </a:rPr>
                        <a:t>嘔吐</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600" b="0" i="0" u="none" strike="noStrike">
                          <a:solidFill>
                            <a:srgbClr val="000000"/>
                          </a:solidFill>
                          <a:effectLst/>
                          <a:latin typeface="ＭＳ Ｐゴシック"/>
                        </a:rPr>
                        <a:t>嘔吐回数：　　　回／日</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500" b="0" i="0" u="none" strike="noStrike" dirty="0">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89">
                <a:tc>
                  <a:txBody>
                    <a:bodyPr/>
                    <a:lstStyle/>
                    <a:p>
                      <a:pPr algn="ctr" fontAlgn="ctr"/>
                      <a:r>
                        <a:rPr lang="ja-JP" altLang="en-US" sz="600" b="0" i="0" u="none" strike="noStrike">
                          <a:solidFill>
                            <a:srgbClr val="000000"/>
                          </a:solidFill>
                          <a:effectLst/>
                          <a:latin typeface="ＭＳ Ｐゴシック"/>
                        </a:rPr>
                        <a:t>便秘</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600" b="0" i="0" u="none" strike="noStrike">
                          <a:solidFill>
                            <a:srgbClr val="000000"/>
                          </a:solidFill>
                          <a:effectLst/>
                          <a:latin typeface="ＭＳ Ｐゴシック"/>
                        </a:rPr>
                        <a:t>排便間隔：　　　日に１回　　　　　　　　 性状：★　　　　□市販薬の利用</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18">
                <a:tc>
                  <a:txBody>
                    <a:bodyPr/>
                    <a:lstStyle/>
                    <a:p>
                      <a:pPr algn="ctr" fontAlgn="ctr"/>
                      <a:r>
                        <a:rPr lang="ja-JP" altLang="en-US" sz="600" b="0" i="0" u="none" strike="noStrike">
                          <a:solidFill>
                            <a:srgbClr val="000000"/>
                          </a:solidFill>
                          <a:effectLst/>
                          <a:latin typeface="ＭＳ Ｐゴシック"/>
                        </a:rPr>
                        <a:t>下痢</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600" b="0" i="0" u="none" strike="noStrike">
                          <a:solidFill>
                            <a:srgbClr val="000000"/>
                          </a:solidFill>
                          <a:effectLst/>
                          <a:latin typeface="ＭＳ Ｐゴシック"/>
                        </a:rPr>
                        <a:t>排便回数：　　　回／日通常より多い　性状：★</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18">
                <a:tc>
                  <a:txBody>
                    <a:bodyPr/>
                    <a:lstStyle/>
                    <a:p>
                      <a:pPr algn="ctr" fontAlgn="ctr"/>
                      <a:r>
                        <a:rPr lang="ja-JP" altLang="en-US" sz="600" b="0" i="0" u="none" strike="noStrike">
                          <a:solidFill>
                            <a:srgbClr val="000000"/>
                          </a:solidFill>
                          <a:effectLst/>
                          <a:latin typeface="ＭＳ Ｐゴシック"/>
                        </a:rPr>
                        <a:t>口内炎</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600" b="0" i="0" u="none" strike="noStrike">
                          <a:solidFill>
                            <a:srgbClr val="000000"/>
                          </a:solidFill>
                          <a:effectLst/>
                          <a:latin typeface="ＭＳ Ｐゴシック"/>
                        </a:rPr>
                        <a:t>□食生活に変化なし　□食事内容の変更が必要　□食事摂取が困難</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18">
                <a:tc>
                  <a:txBody>
                    <a:bodyPr/>
                    <a:lstStyle/>
                    <a:p>
                      <a:pPr algn="ctr" fontAlgn="ctr"/>
                      <a:r>
                        <a:rPr lang="ja-JP" altLang="en-US" sz="600" b="0" i="0" u="none" strike="noStrike">
                          <a:solidFill>
                            <a:srgbClr val="000000"/>
                          </a:solidFill>
                          <a:effectLst/>
                          <a:latin typeface="ＭＳ Ｐゴシック"/>
                        </a:rPr>
                        <a:t>末梢神経障害</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ＭＳ Ｐゴシック"/>
                        </a:rPr>
                        <a:t>部位：　　　　　　　</a:t>
                      </a:r>
                      <a:r>
                        <a:rPr lang="en-US" sz="600" b="0" i="0" u="none" strike="noStrike">
                          <a:solidFill>
                            <a:srgbClr val="000000"/>
                          </a:solidFill>
                          <a:effectLst/>
                          <a:latin typeface="ＭＳ Ｐゴシック"/>
                        </a:rPr>
                        <a:t>NRS：</a:t>
                      </a:r>
                    </a:p>
                  </a:txBody>
                  <a:tcPr marL="5430" marR="5430" marT="543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ＭＳ Ｐゴシック"/>
                        </a:rPr>
                        <a:t>　</a:t>
                      </a:r>
                    </a:p>
                  </a:txBody>
                  <a:tcPr marL="5430" marR="5430" marT="543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ＭＳ Ｐゴシック"/>
                        </a:rPr>
                        <a:t>□ 日常生活に制限あり</a:t>
                      </a:r>
                    </a:p>
                  </a:txBody>
                  <a:tcPr marL="5430" marR="5430" marT="543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18">
                <a:tc>
                  <a:txBody>
                    <a:bodyPr/>
                    <a:lstStyle/>
                    <a:p>
                      <a:pPr algn="ctr" fontAlgn="ctr"/>
                      <a:r>
                        <a:rPr lang="ja-JP" altLang="en-US" sz="600" b="0" i="0" u="none" strike="noStrike">
                          <a:solidFill>
                            <a:srgbClr val="000000"/>
                          </a:solidFill>
                          <a:effectLst/>
                          <a:latin typeface="ＭＳ Ｐゴシック"/>
                        </a:rPr>
                        <a:t>手足症候群</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effectLst/>
                          <a:latin typeface="ＭＳ Ｐゴシック"/>
                        </a:rPr>
                        <a:t>部位：　　　　　　　症状：</a:t>
                      </a:r>
                    </a:p>
                  </a:txBody>
                  <a:tcPr marL="5430" marR="5430" marT="543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ＭＳ Ｐゴシック"/>
                        </a:rPr>
                        <a:t>　</a:t>
                      </a:r>
                    </a:p>
                  </a:txBody>
                  <a:tcPr marL="5430" marR="5430" marT="543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ＭＳ Ｐゴシック"/>
                        </a:rPr>
                        <a:t>□ 痛みあり</a:t>
                      </a:r>
                    </a:p>
                  </a:txBody>
                  <a:tcPr marL="5430" marR="5430" marT="543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18">
                <a:tc>
                  <a:txBody>
                    <a:bodyPr/>
                    <a:lstStyle/>
                    <a:p>
                      <a:pPr algn="ctr" fontAlgn="ctr"/>
                      <a:r>
                        <a:rPr lang="ja-JP" altLang="en-US" sz="600" b="0" i="0" u="none" strike="noStrike">
                          <a:solidFill>
                            <a:srgbClr val="000000"/>
                          </a:solidFill>
                          <a:effectLst/>
                          <a:latin typeface="ＭＳ Ｐゴシック"/>
                        </a:rPr>
                        <a:t>皮疹</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ＭＳ Ｐゴシック"/>
                        </a:rPr>
                        <a:t>部位：</a:t>
                      </a:r>
                    </a:p>
                  </a:txBody>
                  <a:tcPr marL="5430" marR="5430" marT="543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ＭＳ Ｐゴシック"/>
                        </a:rPr>
                        <a:t>　</a:t>
                      </a:r>
                    </a:p>
                  </a:txBody>
                  <a:tcPr marL="5430" marR="5430" marT="543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ＭＳ Ｐゴシック"/>
                        </a:rPr>
                        <a:t>症状：</a:t>
                      </a:r>
                    </a:p>
                  </a:txBody>
                  <a:tcPr marL="5430" marR="5430" marT="543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1094">
                <a:tc>
                  <a:txBody>
                    <a:bodyPr/>
                    <a:lstStyle/>
                    <a:p>
                      <a:pPr algn="ctr" fontAlgn="ctr"/>
                      <a:r>
                        <a:rPr lang="ja-JP" altLang="en-US" sz="600" b="0" i="0" u="none" strike="noStrike">
                          <a:solidFill>
                            <a:srgbClr val="000000"/>
                          </a:solidFill>
                          <a:effectLst/>
                          <a:latin typeface="ＭＳ Ｐゴシック"/>
                        </a:rPr>
                        <a:t>倦怠感</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600" b="0" i="0" u="none" strike="noStrike">
                          <a:solidFill>
                            <a:srgbClr val="000000"/>
                          </a:solidFill>
                          <a:effectLst/>
                          <a:latin typeface="ＭＳ Ｐゴシック"/>
                        </a:rPr>
                        <a:t>□生活に変化あり　　　　　　　　　　□</a:t>
                      </a:r>
                      <a:r>
                        <a:rPr lang="en-US" altLang="ja-JP" sz="600" b="0" i="0" u="none" strike="noStrike">
                          <a:solidFill>
                            <a:srgbClr val="000000"/>
                          </a:solidFill>
                          <a:effectLst/>
                          <a:latin typeface="ＭＳ Ｐゴシック"/>
                        </a:rPr>
                        <a:t>1</a:t>
                      </a:r>
                      <a:r>
                        <a:rPr lang="ja-JP" altLang="en-US" sz="600" b="0" i="0" u="none" strike="noStrike">
                          <a:solidFill>
                            <a:srgbClr val="000000"/>
                          </a:solidFill>
                          <a:effectLst/>
                          <a:latin typeface="ＭＳ Ｐゴシック"/>
                        </a:rPr>
                        <a:t>日のうち半分以上は寝ている</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18">
                <a:tc>
                  <a:txBody>
                    <a:bodyPr/>
                    <a:lstStyle/>
                    <a:p>
                      <a:pPr algn="ctr" fontAlgn="ctr"/>
                      <a:r>
                        <a:rPr lang="ja-JP" altLang="en-US" sz="600" b="0" i="0" u="none" strike="noStrike">
                          <a:solidFill>
                            <a:srgbClr val="000000"/>
                          </a:solidFill>
                          <a:effectLst/>
                          <a:latin typeface="ＭＳ Ｐゴシック"/>
                        </a:rPr>
                        <a:t>浮腫</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ＭＳ Ｐゴシック"/>
                        </a:rPr>
                        <a:t>部位：　　　　　　　</a:t>
                      </a:r>
                    </a:p>
                  </a:txBody>
                  <a:tcPr marL="5430" marR="5430" marT="543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ＭＳ Ｐゴシック"/>
                        </a:rPr>
                        <a:t>　</a:t>
                      </a:r>
                    </a:p>
                  </a:txBody>
                  <a:tcPr marL="5430" marR="5430" marT="543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effectLst/>
                          <a:latin typeface="ＭＳ Ｐゴシック"/>
                        </a:rPr>
                        <a:t>　</a:t>
                      </a:r>
                    </a:p>
                  </a:txBody>
                  <a:tcPr marL="5430" marR="5430" marT="543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989">
                <a:tc>
                  <a:txBody>
                    <a:bodyPr/>
                    <a:lstStyle/>
                    <a:p>
                      <a:pPr algn="ctr" fontAlgn="ctr"/>
                      <a:r>
                        <a:rPr lang="ja-JP" altLang="en-US" sz="600" b="0" i="0" u="none" strike="noStrike">
                          <a:solidFill>
                            <a:srgbClr val="000000"/>
                          </a:solidFill>
                          <a:effectLst/>
                          <a:latin typeface="ＭＳ Ｐゴシック"/>
                        </a:rPr>
                        <a:t>目の症状</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600" b="0" i="0" u="none" strike="noStrike">
                          <a:solidFill>
                            <a:srgbClr val="000000"/>
                          </a:solidFill>
                          <a:effectLst/>
                          <a:latin typeface="ＭＳ Ｐゴシック"/>
                        </a:rPr>
                        <a:t>□涙流　□目やに増加　□視野の歪み　□ほか（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18">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618">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fontAlgn="ctr"/>
                      <a:r>
                        <a:rPr lang="ja-JP" altLang="en-US" sz="600" b="0" i="0" u="none" strike="noStrike">
                          <a:solidFill>
                            <a:srgbClr val="000000"/>
                          </a:solidFill>
                          <a:effectLst/>
                          <a:latin typeface="ＭＳ Ｐゴシック"/>
                        </a:rPr>
                        <a:t>　</a:t>
                      </a:r>
                    </a:p>
                  </a:txBody>
                  <a:tcPr marL="5430" marR="5430" marT="54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500" b="0" i="0" u="none" strike="noStrike">
                          <a:solidFill>
                            <a:srgbClr val="000000"/>
                          </a:solidFill>
                          <a:effectLst/>
                          <a:latin typeface="ＭＳ Ｐゴシック"/>
                        </a:rPr>
                        <a:t>新規・不変・悪化</a:t>
                      </a:r>
                    </a:p>
                  </a:txBody>
                  <a:tcPr marL="5430" marR="5430" marT="543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252">
                <a:tc>
                  <a:txBody>
                    <a:bodyPr/>
                    <a:lstStyle/>
                    <a:p>
                      <a:pPr algn="l" fontAlgn="t"/>
                      <a:endParaRPr lang="ja-JP" altLang="en-US" sz="600" b="0" i="0" u="none" strike="noStrike">
                        <a:solidFill>
                          <a:srgbClr val="000000"/>
                        </a:solidFill>
                        <a:effectLst/>
                        <a:latin typeface="ＭＳ Ｐゴシック"/>
                      </a:endParaRPr>
                    </a:p>
                  </a:txBody>
                  <a:tcPr marL="5430" marR="5430" marT="543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l" fontAlgn="t"/>
                      <a:r>
                        <a:rPr lang="ja-JP" altLang="en-US" sz="600" b="0" i="0" u="none" strike="noStrike">
                          <a:solidFill>
                            <a:srgbClr val="000000"/>
                          </a:solidFill>
                          <a:effectLst/>
                          <a:latin typeface="ＭＳ Ｐゴシック"/>
                        </a:rPr>
                        <a:t>＊</a:t>
                      </a:r>
                      <a:r>
                        <a:rPr lang="en-US" altLang="ja-JP" sz="600" b="0" i="0" u="none" strike="noStrike">
                          <a:solidFill>
                            <a:srgbClr val="000000"/>
                          </a:solidFill>
                          <a:effectLst/>
                          <a:latin typeface="ＭＳ Ｐゴシック"/>
                        </a:rPr>
                        <a:t>CTCAE ver5.0</a:t>
                      </a:r>
                      <a:r>
                        <a:rPr lang="ja-JP" altLang="en-US" sz="600" b="0" i="0" u="none" strike="noStrike">
                          <a:solidFill>
                            <a:srgbClr val="000000"/>
                          </a:solidFill>
                          <a:effectLst/>
                          <a:latin typeface="ＭＳ Ｐゴシック"/>
                        </a:rPr>
                        <a:t>での評価、★できるだけブリストルスケールの評価でお願いいたします。</a:t>
                      </a:r>
                    </a:p>
                  </a:txBody>
                  <a:tcPr marL="5430" marR="5430" marT="543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11070">
                <a:tc gridSpan="6">
                  <a:txBody>
                    <a:bodyPr/>
                    <a:lstStyle/>
                    <a:p>
                      <a:pPr algn="ctr" fontAlgn="ctr"/>
                      <a:r>
                        <a:rPr lang="ja-JP" altLang="en-US" sz="700" b="1" i="0" u="none" strike="noStrike">
                          <a:solidFill>
                            <a:srgbClr val="000000"/>
                          </a:solidFill>
                          <a:effectLst/>
                          <a:latin typeface="ＭＳ Ｐゴシック"/>
                        </a:rPr>
                        <a:t>疼痛</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2989">
                <a:tc gridSpan="6">
                  <a:txBody>
                    <a:bodyPr/>
                    <a:lstStyle/>
                    <a:p>
                      <a:pPr algn="l" fontAlgn="ctr"/>
                      <a:r>
                        <a:rPr lang="ja-JP" altLang="en-US" sz="600" b="0" i="0" u="none" strike="noStrike">
                          <a:solidFill>
                            <a:srgbClr val="000000"/>
                          </a:solidFill>
                          <a:effectLst/>
                          <a:latin typeface="ＭＳ Ｐゴシック"/>
                        </a:rPr>
                        <a:t>薬剤名：定期服用　　　　　　　　　　　　　　　　　　　レスキュー　　　　　　　　　　　レスキュー服用回数　　　</a:t>
                      </a:r>
                      <a:r>
                        <a:rPr lang="en-US" altLang="ja-JP" sz="600" b="0" i="0" u="none" strike="noStrike">
                          <a:solidFill>
                            <a:srgbClr val="000000"/>
                          </a:solidFill>
                          <a:effectLst/>
                          <a:latin typeface="ＭＳ Ｐゴシック"/>
                        </a:rPr>
                        <a:t>/</a:t>
                      </a:r>
                      <a:r>
                        <a:rPr lang="ja-JP" altLang="en-US" sz="600" b="0" i="0" u="none" strike="noStrike">
                          <a:solidFill>
                            <a:srgbClr val="000000"/>
                          </a:solidFill>
                          <a:effectLst/>
                          <a:latin typeface="ＭＳ Ｐゴシック"/>
                        </a:rPr>
                        <a:t>日　　　　　　　　　　　　　　　　　</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7618">
                <a:tc gridSpan="6">
                  <a:txBody>
                    <a:bodyPr/>
                    <a:lstStyle/>
                    <a:p>
                      <a:pPr algn="l" fontAlgn="ctr"/>
                      <a:r>
                        <a:rPr lang="ja-JP" altLang="en-US" sz="600" b="0" i="0" u="none" strike="noStrike">
                          <a:solidFill>
                            <a:srgbClr val="000000"/>
                          </a:solidFill>
                          <a:effectLst/>
                          <a:latin typeface="ＭＳ Ｐゴシック"/>
                        </a:rPr>
                        <a:t>鎮痛補助薬：□なし　□あり　　薬剤名：　　　　　</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2989">
                <a:tc gridSpan="6">
                  <a:txBody>
                    <a:bodyPr/>
                    <a:lstStyle/>
                    <a:p>
                      <a:pPr algn="l" fontAlgn="ctr"/>
                      <a:r>
                        <a:rPr lang="ja-JP" altLang="en-US" sz="600" b="0" i="0" u="none" strike="noStrike" dirty="0">
                          <a:solidFill>
                            <a:srgbClr val="000000"/>
                          </a:solidFill>
                          <a:effectLst/>
                          <a:latin typeface="ＭＳ Ｐゴシック"/>
                        </a:rPr>
                        <a:t>疼痛部位：　　　　　　　　　　　　　　　　平常時の</a:t>
                      </a:r>
                      <a:r>
                        <a:rPr lang="en-US" altLang="ja-JP" sz="600" b="0" i="0" u="none" strike="noStrike" dirty="0">
                          <a:solidFill>
                            <a:srgbClr val="000000"/>
                          </a:solidFill>
                          <a:effectLst/>
                          <a:latin typeface="ＭＳ Ｐゴシック"/>
                        </a:rPr>
                        <a:t>NRS:</a:t>
                      </a:r>
                      <a:r>
                        <a:rPr lang="ja-JP" altLang="en-US" sz="600" b="0" i="0" u="none" strike="noStrike" dirty="0">
                          <a:solidFill>
                            <a:srgbClr val="000000"/>
                          </a:solidFill>
                          <a:effectLst/>
                          <a:latin typeface="ＭＳ Ｐゴシック"/>
                        </a:rPr>
                        <a:t>　　　　　　　　レスキュー服用後の</a:t>
                      </a:r>
                      <a:r>
                        <a:rPr lang="en-US" altLang="ja-JP" sz="600" b="0" i="0" u="none" strike="noStrike" dirty="0">
                          <a:solidFill>
                            <a:srgbClr val="000000"/>
                          </a:solidFill>
                          <a:effectLst/>
                          <a:latin typeface="ＭＳ Ｐゴシック"/>
                        </a:rPr>
                        <a:t>NRS</a:t>
                      </a:r>
                      <a:r>
                        <a:rPr lang="ja-JP" altLang="en-US" sz="600" b="0" i="0" u="none" strike="noStrike" dirty="0">
                          <a:solidFill>
                            <a:srgbClr val="000000"/>
                          </a:solidFill>
                          <a:effectLst/>
                          <a:latin typeface="ＭＳ Ｐゴシック"/>
                        </a:rPr>
                        <a:t>：　前　　　　　→後　　　　　</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2989">
                <a:tc gridSpan="6">
                  <a:txBody>
                    <a:bodyPr/>
                    <a:lstStyle/>
                    <a:p>
                      <a:pPr algn="l" fontAlgn="ctr"/>
                      <a:r>
                        <a:rPr lang="ja-JP" altLang="en-US" sz="600" b="0" i="0" u="none" strike="noStrike">
                          <a:solidFill>
                            <a:srgbClr val="000000"/>
                          </a:solidFill>
                          <a:effectLst/>
                          <a:latin typeface="ＭＳ Ｐゴシック"/>
                        </a:rPr>
                        <a:t>疼痛の症状：□ずんとする　□電気が走るような感覚　□予測不能　□その他　　　　　　　　　　　□夜間眠れない</a:t>
                      </a:r>
                    </a:p>
                  </a:txBody>
                  <a:tcPr marL="5430" marR="5430" marT="54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45404">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a:endParaRPr>
                    </a:p>
                  </a:txBody>
                  <a:tcPr marL="5430" marR="5430" marT="543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r>
              <a:tr h="187618">
                <a:tc gridSpan="6">
                  <a:txBody>
                    <a:bodyPr/>
                    <a:lstStyle/>
                    <a:p>
                      <a:pPr algn="l" fontAlgn="ctr"/>
                      <a:r>
                        <a:rPr lang="ja-JP" altLang="en-US" sz="600" b="0" i="0" u="none" strike="noStrike">
                          <a:solidFill>
                            <a:srgbClr val="FF0000"/>
                          </a:solidFill>
                          <a:effectLst/>
                          <a:latin typeface="ＭＳ Ｐゴシック"/>
                        </a:rPr>
                        <a:t> </a:t>
                      </a:r>
                      <a:r>
                        <a:rPr lang="en-US" altLang="ja-JP" sz="600" b="0" i="0" u="none" strike="noStrike">
                          <a:solidFill>
                            <a:srgbClr val="FF0000"/>
                          </a:solidFill>
                          <a:effectLst/>
                          <a:latin typeface="ＭＳ Ｐゴシック"/>
                        </a:rPr>
                        <a:t>※ </a:t>
                      </a:r>
                      <a:r>
                        <a:rPr lang="ja-JP" altLang="en-US" sz="600" b="0" i="0" u="none" strike="noStrike">
                          <a:solidFill>
                            <a:srgbClr val="FF0000"/>
                          </a:solidFill>
                          <a:effectLst/>
                          <a:latin typeface="ＭＳ Ｐゴシック"/>
                        </a:rPr>
                        <a:t>緊急を要する副作用を発見した場合の対応</a:t>
                      </a:r>
                      <a:r>
                        <a:rPr lang="en-US" altLang="ja-JP" sz="600" b="0" i="0" u="none" strike="noStrike">
                          <a:solidFill>
                            <a:srgbClr val="FF0000"/>
                          </a:solidFill>
                          <a:effectLst/>
                          <a:latin typeface="ＭＳ Ｐゴシック"/>
                        </a:rPr>
                        <a:t>(</a:t>
                      </a:r>
                      <a:r>
                        <a:rPr lang="ja-JP" altLang="en-US" sz="600" b="0" i="0" u="none" strike="noStrike">
                          <a:solidFill>
                            <a:srgbClr val="FF0000"/>
                          </a:solidFill>
                          <a:effectLst/>
                          <a:latin typeface="ＭＳ Ｐゴシック"/>
                        </a:rPr>
                        <a:t>発熱など</a:t>
                      </a:r>
                      <a:r>
                        <a:rPr lang="en-US" altLang="ja-JP" sz="600" b="0" i="0" u="none" strike="noStrike">
                          <a:solidFill>
                            <a:srgbClr val="FF0000"/>
                          </a:solidFill>
                          <a:effectLst/>
                          <a:latin typeface="ＭＳ Ｐゴシック"/>
                        </a:rPr>
                        <a:t>)</a:t>
                      </a:r>
                    </a:p>
                  </a:txBody>
                  <a:tcPr marL="5430" marR="5430" marT="543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7618">
                <a:tc gridSpan="6">
                  <a:txBody>
                    <a:bodyPr/>
                    <a:lstStyle/>
                    <a:p>
                      <a:pPr algn="l" fontAlgn="ctr"/>
                      <a:r>
                        <a:rPr lang="ja-JP" altLang="en-US" sz="600" b="0" i="0" u="none" strike="noStrike" dirty="0">
                          <a:solidFill>
                            <a:srgbClr val="000000"/>
                          </a:solidFill>
                          <a:effectLst/>
                          <a:latin typeface="ＭＳ Ｐゴシック"/>
                        </a:rPr>
                        <a:t>　</a:t>
                      </a:r>
                      <a:r>
                        <a:rPr lang="en-US" altLang="ja-JP" sz="600" b="0" i="0" u="none" strike="noStrike" dirty="0">
                          <a:solidFill>
                            <a:srgbClr val="000000"/>
                          </a:solidFill>
                          <a:effectLst/>
                          <a:latin typeface="ＭＳ Ｐゴシック"/>
                        </a:rPr>
                        <a:t>【</a:t>
                      </a:r>
                      <a:r>
                        <a:rPr lang="ja-JP" altLang="en-US" sz="600" b="0" i="0" u="none" strike="noStrike" dirty="0">
                          <a:solidFill>
                            <a:srgbClr val="000000"/>
                          </a:solidFill>
                          <a:effectLst/>
                          <a:latin typeface="ＭＳ Ｐゴシック"/>
                        </a:rPr>
                        <a:t>該当する副作用</a:t>
                      </a:r>
                      <a:r>
                        <a:rPr lang="en-US" altLang="ja-JP" sz="600" b="0" i="0" u="none" strike="noStrike" dirty="0">
                          <a:solidFill>
                            <a:srgbClr val="000000"/>
                          </a:solidFill>
                          <a:effectLst/>
                          <a:latin typeface="ＭＳ Ｐゴシック"/>
                        </a:rPr>
                        <a:t>】</a:t>
                      </a:r>
                    </a:p>
                  </a:txBody>
                  <a:tcPr marL="5430" marR="5430" marT="543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2989">
                <a:tc gridSpan="6">
                  <a:txBody>
                    <a:bodyPr/>
                    <a:lstStyle/>
                    <a:p>
                      <a:pPr algn="l" fontAlgn="ctr"/>
                      <a:r>
                        <a:rPr lang="ja-JP" altLang="en-US" sz="600" b="0" i="0" u="none" strike="noStrike">
                          <a:solidFill>
                            <a:srgbClr val="000000"/>
                          </a:solidFill>
                          <a:effectLst/>
                          <a:latin typeface="ＭＳ Ｐゴシック"/>
                        </a:rPr>
                        <a:t>　</a:t>
                      </a:r>
                      <a:r>
                        <a:rPr lang="en-US" altLang="ja-JP" sz="600" b="0" i="0" u="none" strike="noStrike">
                          <a:solidFill>
                            <a:srgbClr val="000000"/>
                          </a:solidFill>
                          <a:effectLst/>
                          <a:latin typeface="ＭＳ Ｐゴシック"/>
                        </a:rPr>
                        <a:t>【</a:t>
                      </a:r>
                      <a:r>
                        <a:rPr lang="ja-JP" altLang="en-US" sz="600" b="0" i="0" u="none" strike="noStrike">
                          <a:solidFill>
                            <a:srgbClr val="000000"/>
                          </a:solidFill>
                          <a:effectLst/>
                          <a:latin typeface="ＭＳ Ｐゴシック"/>
                        </a:rPr>
                        <a:t>対応</a:t>
                      </a:r>
                      <a:r>
                        <a:rPr lang="en-US" altLang="ja-JP" sz="600" b="0" i="0" u="none" strike="noStrike">
                          <a:solidFill>
                            <a:srgbClr val="000000"/>
                          </a:solidFill>
                          <a:effectLst/>
                          <a:latin typeface="ＭＳ Ｐゴシック"/>
                        </a:rPr>
                        <a:t>】</a:t>
                      </a:r>
                      <a:r>
                        <a:rPr lang="ja-JP" altLang="en-US" sz="600" b="0" i="0" u="none" strike="noStrike">
                          <a:solidFill>
                            <a:srgbClr val="000000"/>
                          </a:solidFill>
                          <a:effectLst/>
                          <a:latin typeface="ＭＳ Ｐゴシック"/>
                        </a:rPr>
                        <a:t>　□ 直接医師へ報告した。（報告日：　　　年　　　月　　　日　　　医師からの指示：　　　　　　　　　　　　　）</a:t>
                      </a:r>
                    </a:p>
                  </a:txBody>
                  <a:tcPr marL="5430" marR="5430" marT="543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7618">
                <a:tc gridSpan="6">
                  <a:txBody>
                    <a:bodyPr/>
                    <a:lstStyle/>
                    <a:p>
                      <a:pPr algn="l" fontAlgn="ctr"/>
                      <a:r>
                        <a:rPr lang="ja-JP" altLang="en-US" sz="600" b="0" i="0" u="none" strike="noStrike">
                          <a:solidFill>
                            <a:srgbClr val="000000"/>
                          </a:solidFill>
                          <a:effectLst/>
                          <a:latin typeface="ＭＳ Ｐゴシック"/>
                        </a:rPr>
                        <a:t>　　　　　　 □ 患者さんに病院への連絡・受診を勧めた。</a:t>
                      </a:r>
                    </a:p>
                  </a:txBody>
                  <a:tcPr marL="5430" marR="5430" marT="543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a:noFill/>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7214">
                <a:tc gridSpan="6">
                  <a:txBody>
                    <a:bodyPr/>
                    <a:lstStyle/>
                    <a:p>
                      <a:pPr algn="l" fontAlgn="ctr"/>
                      <a:r>
                        <a:rPr lang="ja-JP" altLang="en-US" sz="500" b="0" i="0" u="none" strike="noStrike" dirty="0">
                          <a:solidFill>
                            <a:srgbClr val="FF0000"/>
                          </a:solidFill>
                          <a:effectLst/>
                          <a:latin typeface="HGSｺﾞｼｯｸE"/>
                        </a:rPr>
                        <a:t>◆保険薬局への注意事項◆服薬情報提供書による報告は、疑義照会ではありません。</a:t>
                      </a:r>
                      <a:br>
                        <a:rPr lang="ja-JP" altLang="en-US" sz="500" b="0" i="0" u="none" strike="noStrike" dirty="0">
                          <a:solidFill>
                            <a:srgbClr val="FF0000"/>
                          </a:solidFill>
                          <a:effectLst/>
                          <a:latin typeface="HGSｺﾞｼｯｸE"/>
                        </a:rPr>
                      </a:br>
                      <a:r>
                        <a:rPr lang="ja-JP" altLang="en-US" sz="500" b="0" i="0" u="none" strike="noStrike" dirty="0">
                          <a:solidFill>
                            <a:srgbClr val="FF0000"/>
                          </a:solidFill>
                          <a:effectLst/>
                          <a:latin typeface="HGSｺﾞｼｯｸE"/>
                        </a:rPr>
                        <a:t>疑義照会や緊急性のある報告内容に関しては、通常通り担当医へ電話にてお願いします　  </a:t>
                      </a:r>
                      <a:r>
                        <a:rPr lang="en-US" altLang="ja-JP" sz="500" b="0" i="0" u="none" strike="noStrike" dirty="0">
                          <a:solidFill>
                            <a:srgbClr val="FF0000"/>
                          </a:solidFill>
                          <a:effectLst/>
                          <a:latin typeface="HGSｺﾞｼｯｸE"/>
                        </a:rPr>
                        <a:t>JCHO</a:t>
                      </a:r>
                      <a:r>
                        <a:rPr lang="ja-JP" altLang="en-US" sz="500" b="0" i="0" u="none" strike="noStrike" dirty="0">
                          <a:solidFill>
                            <a:srgbClr val="FF0000"/>
                          </a:solidFill>
                          <a:effectLst/>
                          <a:latin typeface="HGSｺﾞｼｯｸE"/>
                        </a:rPr>
                        <a:t>　群馬中央病院　担当薬剤師：</a:t>
                      </a:r>
                    </a:p>
                  </a:txBody>
                  <a:tcPr marL="5430" marR="5430" marT="5430" marB="0" anchor="ctr">
                    <a:lnL>
                      <a:noFill/>
                    </a:lnL>
                    <a:lnR>
                      <a:noFill/>
                    </a:lnR>
                    <a:lnT w="6350" cap="flat" cmpd="sng" algn="ctr">
                      <a:solidFill>
                        <a:srgbClr val="000000"/>
                      </a:solidFill>
                      <a:prstDash val="dash"/>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7" name="テキスト ボックス 6"/>
          <p:cNvSpPr txBox="1"/>
          <p:nvPr/>
        </p:nvSpPr>
        <p:spPr>
          <a:xfrm>
            <a:off x="1848090" y="601658"/>
            <a:ext cx="3703624" cy="246221"/>
          </a:xfrm>
          <a:prstGeom prst="rect">
            <a:avLst/>
          </a:prstGeom>
          <a:noFill/>
          <a:ln>
            <a:solidFill>
              <a:srgbClr val="FF0000"/>
            </a:solidFill>
          </a:ln>
        </p:spPr>
        <p:txBody>
          <a:bodyPr wrap="square" rtlCol="0">
            <a:spAutoFit/>
          </a:bodyPr>
          <a:lstStyle/>
          <a:p>
            <a:r>
              <a:rPr kumimoji="1" lang="ja-JP" altLang="en-US" sz="1000" b="1" dirty="0" smtClean="0">
                <a:solidFill>
                  <a:srgbClr val="FF0000"/>
                </a:solidFill>
              </a:rPr>
              <a:t>①　チェックボックス：必要個所にレ点を入れてください</a:t>
            </a:r>
            <a:endParaRPr kumimoji="1" lang="ja-JP" altLang="en-US" sz="1000" b="1" dirty="0">
              <a:solidFill>
                <a:srgbClr val="FF0000"/>
              </a:solidFill>
            </a:endParaRPr>
          </a:p>
        </p:txBody>
      </p:sp>
      <p:sp>
        <p:nvSpPr>
          <p:cNvPr id="10" name="テキスト ボックス 9"/>
          <p:cNvSpPr txBox="1"/>
          <p:nvPr/>
        </p:nvSpPr>
        <p:spPr>
          <a:xfrm>
            <a:off x="239456" y="3135082"/>
            <a:ext cx="5856544" cy="246221"/>
          </a:xfrm>
          <a:prstGeom prst="rect">
            <a:avLst/>
          </a:prstGeom>
          <a:noFill/>
          <a:ln>
            <a:solidFill>
              <a:srgbClr val="FF0000"/>
            </a:solidFill>
          </a:ln>
        </p:spPr>
        <p:txBody>
          <a:bodyPr wrap="square" rtlCol="0">
            <a:spAutoFit/>
          </a:bodyPr>
          <a:lstStyle/>
          <a:p>
            <a:r>
              <a:rPr kumimoji="1" lang="ja-JP" altLang="en-US" sz="1000" b="1" dirty="0" smtClean="0">
                <a:solidFill>
                  <a:srgbClr val="FF0000"/>
                </a:solidFill>
              </a:rPr>
              <a:t>②　有害事象、疼痛：必要と思われる個所を使用してください（すべて埋める必要ありません）</a:t>
            </a:r>
            <a:endParaRPr kumimoji="1" lang="ja-JP" altLang="en-US" sz="1000" b="1" dirty="0">
              <a:solidFill>
                <a:srgbClr val="FF0000"/>
              </a:solidFill>
            </a:endParaRPr>
          </a:p>
        </p:txBody>
      </p:sp>
      <p:sp>
        <p:nvSpPr>
          <p:cNvPr id="11" name="下矢印 10"/>
          <p:cNvSpPr/>
          <p:nvPr/>
        </p:nvSpPr>
        <p:spPr>
          <a:xfrm>
            <a:off x="576943" y="3412081"/>
            <a:ext cx="97971" cy="24551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931475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584</Words>
  <Application>Microsoft Office PowerPoint</Application>
  <PresentationFormat>A4 210 x 297 mm</PresentationFormat>
  <Paragraphs>139</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トレーシングレポートの受付 FAX　027-224-1415（代表）</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西場 弘美</cp:lastModifiedBy>
  <cp:revision>22</cp:revision>
  <cp:lastPrinted>2023-03-06T08:37:23Z</cp:lastPrinted>
  <dcterms:created xsi:type="dcterms:W3CDTF">2023-01-09T06:06:45Z</dcterms:created>
  <dcterms:modified xsi:type="dcterms:W3CDTF">2023-03-06T08:39:10Z</dcterms:modified>
</cp:coreProperties>
</file>