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CC00"/>
    <a:srgbClr val="FF6699"/>
    <a:srgbClr val="FFCC99"/>
    <a:srgbClr val="FFCCCC"/>
    <a:srgbClr val="FF66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9" autoAdjust="0"/>
    <p:restoredTop sz="94660"/>
  </p:normalViewPr>
  <p:slideViewPr>
    <p:cSldViewPr snapToGrid="0">
      <p:cViewPr varScale="1">
        <p:scale>
          <a:sx n="94" d="100"/>
          <a:sy n="94" d="100"/>
        </p:scale>
        <p:origin x="11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E7CAB35-CA3F-474C-9EEE-67B7974CBCCB}"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355068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7CAB35-CA3F-474C-9EEE-67B7974CBCCB}"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162665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7CAB35-CA3F-474C-9EEE-67B7974CBCCB}"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158618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7CAB35-CA3F-474C-9EEE-67B7974CBCCB}"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8322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7CAB35-CA3F-474C-9EEE-67B7974CBCCB}"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189325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E7CAB35-CA3F-474C-9EEE-67B7974CBCCB}" type="datetimeFigureOut">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48016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E7CAB35-CA3F-474C-9EEE-67B7974CBCCB}" type="datetimeFigureOut">
              <a:rPr kumimoji="1" lang="ja-JP" altLang="en-US" smtClean="0"/>
              <a:t>2025/3/24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398780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E7CAB35-CA3F-474C-9EEE-67B7974CBCCB}" type="datetimeFigureOut">
              <a:rPr kumimoji="1" lang="ja-JP" altLang="en-US" smtClean="0"/>
              <a:t>2025/3/24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80844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CAB35-CA3F-474C-9EEE-67B7974CBCCB}" type="datetimeFigureOut">
              <a:rPr kumimoji="1" lang="ja-JP" altLang="en-US" smtClean="0"/>
              <a:t>2025/3/24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19974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E7CAB35-CA3F-474C-9EEE-67B7974CBCCB}" type="datetimeFigureOut">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364573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E7CAB35-CA3F-474C-9EEE-67B7974CBCCB}" type="datetimeFigureOut">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389950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E7CAB35-CA3F-474C-9EEE-67B7974CBCCB}" type="datetimeFigureOut">
              <a:rPr kumimoji="1" lang="ja-JP" altLang="en-US" smtClean="0"/>
              <a:t>2025/3/24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58E0EB0-0F36-46F0-B894-77C082770AC7}" type="slidenum">
              <a:rPr kumimoji="1" lang="ja-JP" altLang="en-US" smtClean="0"/>
              <a:t>‹#›</a:t>
            </a:fld>
            <a:endParaRPr kumimoji="1" lang="ja-JP" altLang="en-US"/>
          </a:p>
        </p:txBody>
      </p:sp>
    </p:spTree>
    <p:extLst>
      <p:ext uri="{BB962C8B-B14F-4D97-AF65-F5344CB8AC3E}">
        <p14:creationId xmlns:p14="http://schemas.microsoft.com/office/powerpoint/2010/main" val="1538396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Effect>
                      <a14:colorTemperature colorTemp="5900"/>
                    </a14:imgEffect>
                    <a14:imgEffect>
                      <a14:saturation sat="177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4" name="正方形/長方形 3"/>
          <p:cNvSpPr/>
          <p:nvPr/>
        </p:nvSpPr>
        <p:spPr>
          <a:xfrm>
            <a:off x="237930" y="684245"/>
            <a:ext cx="6382140" cy="8537511"/>
          </a:xfrm>
          <a:prstGeom prst="rect">
            <a:avLst/>
          </a:prstGeom>
          <a:solidFill>
            <a:schemeClr val="bg1"/>
          </a:solidFill>
          <a:ln w="165100" cmpd="thickThi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785" y="1534529"/>
            <a:ext cx="6088134" cy="1676337"/>
          </a:xfrm>
          <a:prstGeom prst="rect">
            <a:avLst/>
          </a:prstGeom>
          <a:effectLst>
            <a:outerShdw blurRad="50800" dist="50800" dir="5400000" algn="ctr" rotWithShape="0">
              <a:schemeClr val="accent6">
                <a:lumMod val="60000"/>
                <a:lumOff val="40000"/>
              </a:schemeClr>
            </a:outerShdw>
          </a:effectLst>
        </p:spPr>
      </p:pic>
      <p:sp>
        <p:nvSpPr>
          <p:cNvPr id="5" name="テキスト ボックス 4"/>
          <p:cNvSpPr txBox="1"/>
          <p:nvPr/>
        </p:nvSpPr>
        <p:spPr>
          <a:xfrm>
            <a:off x="351460" y="928084"/>
            <a:ext cx="2646878" cy="1077218"/>
          </a:xfrm>
          <a:prstGeom prst="rect">
            <a:avLst/>
          </a:prstGeom>
          <a:noFill/>
        </p:spPr>
        <p:txBody>
          <a:bodyPr wrap="none" rtlCol="0">
            <a:spAutoFit/>
          </a:bodyPr>
          <a:lstStyle/>
          <a:p>
            <a:r>
              <a:rPr lang="en-US" altLang="ja-JP" sz="3200" dirty="0" smtClean="0">
                <a:solidFill>
                  <a:schemeClr val="accent6"/>
                </a:solidFill>
                <a:latin typeface="HGP創英角ｺﾞｼｯｸUB" panose="020B0900000000000000" pitchFamily="50" charset="-128"/>
                <a:ea typeface="HGP創英角ｺﾞｼｯｸUB" panose="020B0900000000000000" pitchFamily="50" charset="-128"/>
              </a:rPr>
              <a:t>JCHO</a:t>
            </a:r>
          </a:p>
          <a:p>
            <a:r>
              <a:rPr lang="ja-JP" altLang="en-US" sz="3200" dirty="0" smtClean="0">
                <a:solidFill>
                  <a:schemeClr val="accent6"/>
                </a:solidFill>
                <a:latin typeface="HGP創英角ｺﾞｼｯｸUB" panose="020B0900000000000000" pitchFamily="50" charset="-128"/>
                <a:ea typeface="HGP創英角ｺﾞｼｯｸUB" panose="020B0900000000000000" pitchFamily="50" charset="-128"/>
              </a:rPr>
              <a:t>群馬中央病院</a:t>
            </a:r>
            <a:endParaRPr kumimoji="1" lang="ja-JP" altLang="en-US" sz="3200" dirty="0">
              <a:solidFill>
                <a:schemeClr val="accent6"/>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646072" y="7653621"/>
            <a:ext cx="5896949" cy="646331"/>
          </a:xfrm>
          <a:prstGeom prst="rect">
            <a:avLst/>
          </a:prstGeom>
          <a:noFill/>
        </p:spPr>
        <p:txBody>
          <a:bodyPr wrap="square" rtlCol="0">
            <a:spAutoFit/>
          </a:bodyPr>
          <a:lstStyle/>
          <a:p>
            <a:r>
              <a:rPr kumimoji="1" lang="ja-JP" altLang="en-US" sz="1200" dirty="0" smtClean="0">
                <a:latin typeface="HGｺﾞｼｯｸM" panose="020B0609000000000000" pitchFamily="49" charset="-128"/>
                <a:ea typeface="HGｺﾞｼｯｸM" panose="020B0609000000000000" pitchFamily="49" charset="-128"/>
              </a:rPr>
              <a:t>参加していただける方を広く募集して</a:t>
            </a:r>
            <a:r>
              <a:rPr lang="ja-JP" altLang="en-US" sz="1200" dirty="0" smtClean="0">
                <a:latin typeface="HGｺﾞｼｯｸM" panose="020B0609000000000000" pitchFamily="49" charset="-128"/>
                <a:ea typeface="HGｺﾞｼｯｸM" panose="020B0609000000000000" pitchFamily="49" charset="-128"/>
              </a:rPr>
              <a:t>おります。</a:t>
            </a:r>
            <a:endParaRPr lang="en-US" altLang="ja-JP" sz="1200" dirty="0" smtClean="0">
              <a:latin typeface="HGｺﾞｼｯｸM" panose="020B0609000000000000" pitchFamily="49" charset="-128"/>
              <a:ea typeface="HGｺﾞｼｯｸM" panose="020B0609000000000000" pitchFamily="49" charset="-128"/>
            </a:endParaRPr>
          </a:p>
          <a:p>
            <a:r>
              <a:rPr kumimoji="1" lang="ja-JP" altLang="en-US" sz="1200" dirty="0" smtClean="0">
                <a:latin typeface="HGｺﾞｼｯｸM" panose="020B0609000000000000" pitchFamily="49" charset="-128"/>
                <a:ea typeface="HGｺﾞｼｯｸM" panose="020B0609000000000000" pitchFamily="49" charset="-128"/>
              </a:rPr>
              <a:t>どのような職種の方でもよいので是非ご参加ください。</a:t>
            </a:r>
            <a:endParaRPr kumimoji="1" lang="en-US" altLang="ja-JP" sz="1200" dirty="0" smtClean="0">
              <a:latin typeface="HGｺﾞｼｯｸM" panose="020B0609000000000000" pitchFamily="49" charset="-128"/>
              <a:ea typeface="HGｺﾞｼｯｸM" panose="020B0609000000000000" pitchFamily="49" charset="-128"/>
            </a:endParaRPr>
          </a:p>
          <a:p>
            <a:r>
              <a:rPr lang="ja-JP" altLang="en-US" sz="1200" dirty="0">
                <a:latin typeface="HGｺﾞｼｯｸM" panose="020B0609000000000000" pitchFamily="49" charset="-128"/>
                <a:ea typeface="HGｺﾞｼｯｸM" panose="020B0609000000000000" pitchFamily="49" charset="-128"/>
              </a:rPr>
              <a:t>参加</a:t>
            </a:r>
            <a:r>
              <a:rPr lang="ja-JP" altLang="en-US" sz="1200" dirty="0" smtClean="0">
                <a:latin typeface="HGｺﾞｼｯｸM" panose="020B0609000000000000" pitchFamily="49" charset="-128"/>
                <a:ea typeface="HGｺﾞｼｯｸM" panose="020B0609000000000000" pitchFamily="49" charset="-128"/>
              </a:rPr>
              <a:t>を</a:t>
            </a:r>
            <a:r>
              <a:rPr lang="ja-JP" altLang="en-US" sz="1200" dirty="0">
                <a:latin typeface="HGｺﾞｼｯｸM" panose="020B0609000000000000" pitchFamily="49" charset="-128"/>
                <a:ea typeface="HGｺﾞｼｯｸM" panose="020B0609000000000000" pitchFamily="49" charset="-128"/>
              </a:rPr>
              <a:t>希望</a:t>
            </a:r>
            <a:r>
              <a:rPr lang="ja-JP" altLang="en-US" sz="1200" dirty="0" smtClean="0">
                <a:latin typeface="HGｺﾞｼｯｸM" panose="020B0609000000000000" pitchFamily="49" charset="-128"/>
                <a:ea typeface="HGｺﾞｼｯｸM" panose="020B0609000000000000" pitchFamily="49" charset="-128"/>
              </a:rPr>
              <a:t>される</a:t>
            </a:r>
            <a:r>
              <a:rPr lang="ja-JP" altLang="en-US" sz="1200" dirty="0">
                <a:latin typeface="HGｺﾞｼｯｸM" panose="020B0609000000000000" pitchFamily="49" charset="-128"/>
                <a:ea typeface="HGｺﾞｼｯｸM" panose="020B0609000000000000" pitchFamily="49" charset="-128"/>
              </a:rPr>
              <a:t>方</a:t>
            </a:r>
            <a:r>
              <a:rPr lang="ja-JP" altLang="en-US" sz="1200" dirty="0" smtClean="0">
                <a:latin typeface="HGｺﾞｼｯｸM" panose="020B0609000000000000" pitchFamily="49" charset="-128"/>
                <a:ea typeface="HGｺﾞｼｯｸM" panose="020B0609000000000000" pitchFamily="49" charset="-128"/>
              </a:rPr>
              <a:t>は、下記までお電話またはメールでご連絡お願いします。</a:t>
            </a:r>
            <a:endParaRPr kumimoji="1" lang="ja-JP" altLang="en-US" sz="1200" dirty="0">
              <a:latin typeface="HGｺﾞｼｯｸM" panose="020B0609000000000000" pitchFamily="49" charset="-128"/>
              <a:ea typeface="HGｺﾞｼｯｸM" panose="020B0609000000000000" pitchFamily="49" charset="-128"/>
            </a:endParaRPr>
          </a:p>
        </p:txBody>
      </p:sp>
      <p:sp>
        <p:nvSpPr>
          <p:cNvPr id="12" name="テキスト ボックス 11"/>
          <p:cNvSpPr txBox="1"/>
          <p:nvPr/>
        </p:nvSpPr>
        <p:spPr>
          <a:xfrm>
            <a:off x="500378" y="4907935"/>
            <a:ext cx="1005403" cy="338554"/>
          </a:xfrm>
          <a:prstGeom prst="rect">
            <a:avLst/>
          </a:prstGeom>
          <a:noFill/>
        </p:spPr>
        <p:txBody>
          <a:bodyPr wrap="none" rtlCol="0">
            <a:spAutoFit/>
          </a:bodyPr>
          <a:lstStyle/>
          <a:p>
            <a:r>
              <a:rPr kumimoji="1" lang="ja-JP" altLang="en-US" sz="1600" dirty="0" smtClean="0">
                <a:latin typeface="HGP創英角ｺﾞｼｯｸUB" panose="020B0900000000000000" pitchFamily="50" charset="-128"/>
                <a:ea typeface="HGP創英角ｺﾞｼｯｸUB" panose="020B0900000000000000" pitchFamily="50" charset="-128"/>
              </a:rPr>
              <a:t>開催日時</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500377" y="5347981"/>
            <a:ext cx="1005403" cy="338554"/>
          </a:xfrm>
          <a:prstGeom prst="rect">
            <a:avLst/>
          </a:prstGeom>
          <a:noFill/>
        </p:spPr>
        <p:txBody>
          <a:bodyPr wrap="none" rtlCol="0">
            <a:spAutoFit/>
          </a:bodyPr>
          <a:lstStyle/>
          <a:p>
            <a:r>
              <a:rPr kumimoji="1" lang="ja-JP" altLang="en-US" sz="1600" dirty="0" smtClean="0">
                <a:latin typeface="HGP創英角ｺﾞｼｯｸUB" panose="020B0900000000000000" pitchFamily="50" charset="-128"/>
                <a:ea typeface="HGP創英角ｺﾞｼｯｸUB" panose="020B0900000000000000" pitchFamily="50" charset="-128"/>
              </a:rPr>
              <a:t>開催場所</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500377" y="5765396"/>
            <a:ext cx="1005403" cy="338554"/>
          </a:xfrm>
          <a:prstGeom prst="rect">
            <a:avLst/>
          </a:prstGeom>
          <a:noFill/>
        </p:spPr>
        <p:txBody>
          <a:bodyPr wrap="none" rtlCol="0">
            <a:spAutoFit/>
          </a:bodyPr>
          <a:lstStyle/>
          <a:p>
            <a:r>
              <a:rPr kumimoji="1" lang="ja-JP" altLang="en-US" sz="1600" dirty="0" smtClean="0">
                <a:latin typeface="HGP創英角ｺﾞｼｯｸUB" panose="020B0900000000000000" pitchFamily="50" charset="-128"/>
                <a:ea typeface="HGP創英角ｺﾞｼｯｸUB" panose="020B0900000000000000" pitchFamily="50" charset="-128"/>
              </a:rPr>
              <a:t>開催内容</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1477390" y="4486689"/>
            <a:ext cx="5022529" cy="830997"/>
          </a:xfrm>
          <a:prstGeom prst="rect">
            <a:avLst/>
          </a:prstGeom>
          <a:noFill/>
        </p:spPr>
        <p:txBody>
          <a:bodyPr wrap="none" rtlCol="0">
            <a:spAutoFit/>
          </a:bodyPr>
          <a:lstStyle/>
          <a:p>
            <a:r>
              <a:rPr kumimoji="1" lang="en-US" altLang="ja-JP" dirty="0" smtClean="0">
                <a:solidFill>
                  <a:schemeClr val="accent6"/>
                </a:solidFill>
                <a:latin typeface="HGP創英角ｺﾞｼｯｸUB" panose="020B0900000000000000" pitchFamily="50" charset="-128"/>
                <a:ea typeface="HGP創英角ｺﾞｼｯｸUB" panose="020B0900000000000000" pitchFamily="50" charset="-128"/>
              </a:rPr>
              <a:t>2025</a:t>
            </a:r>
            <a:r>
              <a:rPr kumimoji="1" lang="ja-JP" altLang="en-US" dirty="0" smtClean="0">
                <a:solidFill>
                  <a:schemeClr val="accent6"/>
                </a:solidFill>
                <a:latin typeface="HGP創英角ｺﾞｼｯｸUB" panose="020B0900000000000000" pitchFamily="50" charset="-128"/>
                <a:ea typeface="HGP創英角ｺﾞｼｯｸUB" panose="020B0900000000000000" pitchFamily="50" charset="-128"/>
              </a:rPr>
              <a:t>年</a:t>
            </a:r>
            <a:r>
              <a:rPr lang="en-US" altLang="ja-JP" sz="4800" dirty="0">
                <a:solidFill>
                  <a:schemeClr val="accent6"/>
                </a:solidFill>
                <a:latin typeface="HGP創英角ｺﾞｼｯｸUB" panose="020B0900000000000000" pitchFamily="50" charset="-128"/>
                <a:ea typeface="HGP創英角ｺﾞｼｯｸUB" panose="020B0900000000000000" pitchFamily="50" charset="-128"/>
              </a:rPr>
              <a:t>5</a:t>
            </a:r>
            <a:r>
              <a:rPr kumimoji="1" lang="ja-JP" altLang="en-US" dirty="0" smtClean="0">
                <a:solidFill>
                  <a:schemeClr val="accent6"/>
                </a:solidFill>
                <a:latin typeface="HGP創英角ｺﾞｼｯｸUB" panose="020B0900000000000000" pitchFamily="50" charset="-128"/>
                <a:ea typeface="HGP創英角ｺﾞｼｯｸUB" panose="020B0900000000000000" pitchFamily="50" charset="-128"/>
              </a:rPr>
              <a:t>月</a:t>
            </a:r>
            <a:r>
              <a:rPr lang="en-US" altLang="ja-JP" sz="4800" smtClean="0">
                <a:solidFill>
                  <a:schemeClr val="accent6"/>
                </a:solidFill>
                <a:latin typeface="HGP創英角ｺﾞｼｯｸUB" panose="020B0900000000000000" pitchFamily="50" charset="-128"/>
                <a:ea typeface="HGP創英角ｺﾞｼｯｸUB" panose="020B0900000000000000" pitchFamily="50" charset="-128"/>
              </a:rPr>
              <a:t>1</a:t>
            </a:r>
            <a:r>
              <a:rPr lang="en-US" altLang="ja-JP" sz="4800">
                <a:solidFill>
                  <a:schemeClr val="accent6"/>
                </a:solidFill>
                <a:latin typeface="HGP創英角ｺﾞｼｯｸUB" panose="020B0900000000000000" pitchFamily="50" charset="-128"/>
                <a:ea typeface="HGP創英角ｺﾞｼｯｸUB" panose="020B0900000000000000" pitchFamily="50" charset="-128"/>
              </a:rPr>
              <a:t>6</a:t>
            </a:r>
            <a:r>
              <a:rPr kumimoji="1" lang="ja-JP" altLang="en-US" smtClean="0">
                <a:solidFill>
                  <a:schemeClr val="accent6"/>
                </a:solidFill>
                <a:latin typeface="HGP創英角ｺﾞｼｯｸUB" panose="020B0900000000000000" pitchFamily="50" charset="-128"/>
                <a:ea typeface="HGP創英角ｺﾞｼｯｸUB" panose="020B0900000000000000" pitchFamily="50" charset="-128"/>
              </a:rPr>
              <a:t>日</a:t>
            </a:r>
            <a:r>
              <a:rPr kumimoji="1" lang="ja-JP" altLang="en-US" dirty="0" smtClean="0">
                <a:solidFill>
                  <a:schemeClr val="accent6"/>
                </a:solidFill>
                <a:latin typeface="HGP創英角ｺﾞｼｯｸUB" panose="020B0900000000000000" pitchFamily="50" charset="-128"/>
                <a:ea typeface="HGP創英角ｺﾞｼｯｸUB" panose="020B0900000000000000" pitchFamily="50" charset="-128"/>
              </a:rPr>
              <a:t>　（金）　</a:t>
            </a:r>
            <a:r>
              <a:rPr kumimoji="1" lang="en-US" altLang="ja-JP" dirty="0" smtClean="0">
                <a:solidFill>
                  <a:schemeClr val="accent6"/>
                </a:solidFill>
                <a:latin typeface="HGP創英角ｺﾞｼｯｸUB" panose="020B0900000000000000" pitchFamily="50" charset="-128"/>
                <a:ea typeface="HGP創英角ｺﾞｼｯｸUB" panose="020B0900000000000000" pitchFamily="50" charset="-128"/>
              </a:rPr>
              <a:t>19</a:t>
            </a:r>
            <a:r>
              <a:rPr kumimoji="1" lang="ja-JP" altLang="en-US" dirty="0" smtClean="0">
                <a:solidFill>
                  <a:schemeClr val="accent6"/>
                </a:solidFill>
                <a:latin typeface="HGP創英角ｺﾞｼｯｸUB" panose="020B0900000000000000" pitchFamily="50" charset="-128"/>
                <a:ea typeface="HGP創英角ｺﾞｼｯｸUB" panose="020B0900000000000000" pitchFamily="50" charset="-128"/>
              </a:rPr>
              <a:t>：</a:t>
            </a:r>
            <a:r>
              <a:rPr kumimoji="1" lang="en-US" altLang="ja-JP" dirty="0" smtClean="0">
                <a:solidFill>
                  <a:schemeClr val="accent6"/>
                </a:solidFill>
                <a:latin typeface="HGP創英角ｺﾞｼｯｸUB" panose="020B0900000000000000" pitchFamily="50" charset="-128"/>
                <a:ea typeface="HGP創英角ｺﾞｼｯｸUB" panose="020B0900000000000000" pitchFamily="50" charset="-128"/>
              </a:rPr>
              <a:t>00</a:t>
            </a:r>
            <a:r>
              <a:rPr kumimoji="1" lang="ja-JP" altLang="en-US" dirty="0" smtClean="0">
                <a:solidFill>
                  <a:schemeClr val="accent6"/>
                </a:solidFill>
                <a:latin typeface="HGP創英角ｺﾞｼｯｸUB" panose="020B0900000000000000" pitchFamily="50" charset="-128"/>
                <a:ea typeface="HGP創英角ｺﾞｼｯｸUB" panose="020B0900000000000000" pitchFamily="50" charset="-128"/>
              </a:rPr>
              <a:t>～</a:t>
            </a:r>
            <a:r>
              <a:rPr kumimoji="1" lang="en-US" altLang="ja-JP" dirty="0" smtClean="0">
                <a:solidFill>
                  <a:schemeClr val="accent6"/>
                </a:solidFill>
                <a:latin typeface="HGP創英角ｺﾞｼｯｸUB" panose="020B0900000000000000" pitchFamily="50" charset="-128"/>
                <a:ea typeface="HGP創英角ｺﾞｼｯｸUB" panose="020B0900000000000000" pitchFamily="50" charset="-128"/>
              </a:rPr>
              <a:t>20</a:t>
            </a:r>
            <a:r>
              <a:rPr kumimoji="1" lang="ja-JP" altLang="en-US" dirty="0" smtClean="0">
                <a:solidFill>
                  <a:schemeClr val="accent6"/>
                </a:solidFill>
                <a:latin typeface="HGP創英角ｺﾞｼｯｸUB" panose="020B0900000000000000" pitchFamily="50" charset="-128"/>
                <a:ea typeface="HGP創英角ｺﾞｼｯｸUB" panose="020B0900000000000000" pitchFamily="50" charset="-128"/>
              </a:rPr>
              <a:t>：</a:t>
            </a:r>
            <a:r>
              <a:rPr kumimoji="1" lang="en-US" altLang="ja-JP" dirty="0" smtClean="0">
                <a:solidFill>
                  <a:schemeClr val="accent6"/>
                </a:solidFill>
                <a:latin typeface="HGP創英角ｺﾞｼｯｸUB" panose="020B0900000000000000" pitchFamily="50" charset="-128"/>
                <a:ea typeface="HGP創英角ｺﾞｼｯｸUB" panose="020B0900000000000000" pitchFamily="50" charset="-128"/>
              </a:rPr>
              <a:t>00</a:t>
            </a:r>
            <a:endParaRPr kumimoji="1" lang="ja-JP" altLang="en-US" dirty="0">
              <a:solidFill>
                <a:schemeClr val="accent6"/>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1638081" y="5364715"/>
            <a:ext cx="3647152" cy="369332"/>
          </a:xfrm>
          <a:prstGeom prst="rect">
            <a:avLst/>
          </a:prstGeom>
          <a:noFill/>
        </p:spPr>
        <p:txBody>
          <a:bodyPr wrap="none" rtlCol="0">
            <a:spAutoFit/>
          </a:bodyPr>
          <a:lstStyle/>
          <a:p>
            <a:r>
              <a:rPr lang="ja-JP" altLang="en-US" dirty="0" smtClean="0"/>
              <a:t>群馬中央</a:t>
            </a:r>
            <a:r>
              <a:rPr lang="ja-JP" altLang="en-US" dirty="0"/>
              <a:t>病院</a:t>
            </a:r>
            <a:r>
              <a:rPr kumimoji="1" lang="ja-JP" altLang="en-US" dirty="0" smtClean="0"/>
              <a:t>　別館２階大会議室</a:t>
            </a:r>
            <a:endParaRPr kumimoji="1" lang="ja-JP" altLang="en-US" dirty="0"/>
          </a:p>
        </p:txBody>
      </p:sp>
      <p:sp>
        <p:nvSpPr>
          <p:cNvPr id="22" name="テキスト ボックス 21"/>
          <p:cNvSpPr txBox="1"/>
          <p:nvPr/>
        </p:nvSpPr>
        <p:spPr>
          <a:xfrm>
            <a:off x="1505781" y="5812974"/>
            <a:ext cx="4483120" cy="307777"/>
          </a:xfrm>
          <a:prstGeom prst="rect">
            <a:avLst/>
          </a:prstGeom>
          <a:noFill/>
        </p:spPr>
        <p:txBody>
          <a:bodyPr wrap="square" rtlCol="0">
            <a:spAutoFit/>
          </a:bodyPr>
          <a:lstStyle/>
          <a:p>
            <a:r>
              <a:rPr kumimoji="1" lang="ja-JP" altLang="en-US" sz="1400" dirty="0" smtClean="0"/>
              <a:t>「在宅</a:t>
            </a:r>
            <a:r>
              <a:rPr kumimoji="1" lang="ja-JP" altLang="en-US" sz="1400" dirty="0" smtClean="0"/>
              <a:t>療養支援・緩和</a:t>
            </a:r>
            <a:r>
              <a:rPr kumimoji="1" lang="ja-JP" altLang="en-US" sz="1400" dirty="0" smtClean="0"/>
              <a:t>ケア」連携</a:t>
            </a:r>
            <a:r>
              <a:rPr kumimoji="1" lang="ja-JP" altLang="en-US" sz="1400" dirty="0" smtClean="0"/>
              <a:t>に関する話し合い</a:t>
            </a:r>
            <a:endParaRPr kumimoji="1" lang="ja-JP" altLang="en-US" sz="1400" dirty="0"/>
          </a:p>
        </p:txBody>
      </p:sp>
      <p:sp>
        <p:nvSpPr>
          <p:cNvPr id="23" name="テキスト ボックス 22"/>
          <p:cNvSpPr txBox="1"/>
          <p:nvPr/>
        </p:nvSpPr>
        <p:spPr>
          <a:xfrm>
            <a:off x="646072" y="6194041"/>
            <a:ext cx="3416320" cy="830997"/>
          </a:xfrm>
          <a:prstGeom prst="rect">
            <a:avLst/>
          </a:prstGeom>
          <a:noFill/>
        </p:spPr>
        <p:txBody>
          <a:bodyPr wrap="none" rtlCol="0">
            <a:spAutoFit/>
          </a:bodyPr>
          <a:lstStyle/>
          <a:p>
            <a:r>
              <a:rPr kumimoji="1" lang="en-US" altLang="ja-JP" sz="1200" dirty="0" smtClean="0"/>
              <a:t>※</a:t>
            </a:r>
            <a:r>
              <a:rPr kumimoji="1" lang="ja-JP" altLang="en-US" sz="1200" dirty="0" smtClean="0"/>
              <a:t>服装は自由です。</a:t>
            </a:r>
            <a:endParaRPr kumimoji="1" lang="en-US" altLang="ja-JP" sz="1200" dirty="0" smtClean="0"/>
          </a:p>
          <a:p>
            <a:r>
              <a:rPr lang="en-US" altLang="ja-JP" sz="1200" dirty="0" smtClean="0"/>
              <a:t>※</a:t>
            </a:r>
            <a:r>
              <a:rPr lang="ja-JP" altLang="en-US" sz="1200" dirty="0" smtClean="0"/>
              <a:t>飲み物等は各自でご用意ください。</a:t>
            </a:r>
            <a:endParaRPr lang="en-US" altLang="ja-JP" sz="1200" dirty="0" smtClean="0"/>
          </a:p>
          <a:p>
            <a:r>
              <a:rPr kumimoji="1" lang="en-US" altLang="ja-JP" sz="1200" dirty="0" smtClean="0"/>
              <a:t>※</a:t>
            </a:r>
            <a:r>
              <a:rPr kumimoji="1" lang="ja-JP" altLang="en-US" sz="1200" dirty="0" smtClean="0"/>
              <a:t>病院東側時間外出入口よりお入りください。</a:t>
            </a:r>
            <a:endParaRPr kumimoji="1" lang="en-US" altLang="ja-JP" sz="1200" dirty="0" smtClean="0"/>
          </a:p>
          <a:p>
            <a:r>
              <a:rPr lang="en-US" altLang="ja-JP" sz="1200" dirty="0" smtClean="0"/>
              <a:t>※</a:t>
            </a:r>
            <a:r>
              <a:rPr lang="ja-JP" altLang="en-US" sz="1200" dirty="0" smtClean="0"/>
              <a:t>駐車券を忘れずにお持ちください。</a:t>
            </a:r>
            <a:endParaRPr kumimoji="1" lang="ja-JP" altLang="en-US" sz="1200" dirty="0"/>
          </a:p>
        </p:txBody>
      </p:sp>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3630" y="2047019"/>
            <a:ext cx="4412904" cy="868982"/>
          </a:xfrm>
          <a:prstGeom prst="rect">
            <a:avLst/>
          </a:prstGeom>
        </p:spPr>
      </p:pic>
      <p:sp>
        <p:nvSpPr>
          <p:cNvPr id="6" name="テキスト ボックス 5"/>
          <p:cNvSpPr txBox="1"/>
          <p:nvPr/>
        </p:nvSpPr>
        <p:spPr>
          <a:xfrm>
            <a:off x="2907874" y="794301"/>
            <a:ext cx="3651962" cy="1200329"/>
          </a:xfrm>
          <a:prstGeom prst="rect">
            <a:avLst/>
          </a:prstGeom>
          <a:noFill/>
        </p:spPr>
        <p:txBody>
          <a:bodyPr wrap="none" rtlCol="0">
            <a:spAutoFit/>
          </a:bodyPr>
          <a:lstStyle/>
          <a:p>
            <a:r>
              <a:rPr kumimoji="1" lang="ja-JP" altLang="en-US" sz="7200" dirty="0" smtClean="0">
                <a:solidFill>
                  <a:schemeClr val="bg1"/>
                </a:solidFill>
                <a:effectLst>
                  <a:glow rad="88900">
                    <a:schemeClr val="accent6"/>
                  </a:glow>
                </a:effectLst>
                <a:latin typeface="HGP創英角ｺﾞｼｯｸUB" panose="020B0900000000000000" pitchFamily="50" charset="-128"/>
                <a:ea typeface="HGP創英角ｺﾞｼｯｸUB" panose="020B0900000000000000" pitchFamily="50" charset="-128"/>
              </a:rPr>
              <a:t>緩和ケア</a:t>
            </a:r>
            <a:endParaRPr kumimoji="1" lang="ja-JP" altLang="en-US" sz="7200" dirty="0">
              <a:solidFill>
                <a:schemeClr val="bg1"/>
              </a:solidFill>
              <a:effectLst>
                <a:glow rad="88900">
                  <a:schemeClr val="accent6"/>
                </a:glow>
              </a:effectLst>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3381686" y="2084595"/>
            <a:ext cx="2198038" cy="707886"/>
          </a:xfrm>
          <a:prstGeom prst="rect">
            <a:avLst/>
          </a:prstGeom>
          <a:noFill/>
          <a:effectLst>
            <a:glow rad="127000">
              <a:schemeClr val="accent6"/>
            </a:glow>
          </a:effectLst>
        </p:spPr>
        <p:txBody>
          <a:bodyPr wrap="none" rtlCol="0">
            <a:spAutoFit/>
          </a:bodyPr>
          <a:lstStyle/>
          <a:p>
            <a:r>
              <a:rPr kumimoji="1" lang="ja-JP" altLang="en-US" sz="4000" dirty="0" smtClean="0">
                <a:solidFill>
                  <a:schemeClr val="bg1"/>
                </a:solidFill>
                <a:effectLst>
                  <a:glow rad="139700">
                    <a:schemeClr val="accent6">
                      <a:alpha val="95000"/>
                    </a:schemeClr>
                  </a:glow>
                </a:effectLst>
                <a:latin typeface="HGP創英角ｺﾞｼｯｸUB" panose="020B0900000000000000" pitchFamily="50" charset="-128"/>
                <a:ea typeface="HGP創英角ｺﾞｼｯｸUB" panose="020B0900000000000000" pitchFamily="50" charset="-128"/>
              </a:rPr>
              <a:t>連携の会</a:t>
            </a:r>
            <a:endParaRPr kumimoji="1" lang="ja-JP" altLang="en-US" sz="4000" dirty="0">
              <a:solidFill>
                <a:schemeClr val="bg1"/>
              </a:solidFill>
              <a:effectLst>
                <a:glow rad="139700">
                  <a:schemeClr val="accent6">
                    <a:alpha val="95000"/>
                  </a:schemeClr>
                </a:glow>
              </a:effectLst>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646736" y="7086895"/>
            <a:ext cx="5651613" cy="461665"/>
          </a:xfrm>
          <a:prstGeom prst="rect">
            <a:avLst/>
          </a:prstGeom>
          <a:noFill/>
        </p:spPr>
        <p:txBody>
          <a:bodyPr wrap="square" rtlCol="0">
            <a:spAutoFit/>
          </a:bodyPr>
          <a:lstStyle/>
          <a:p>
            <a:r>
              <a:rPr kumimoji="1" lang="ja-JP" altLang="en-US" sz="1200" dirty="0" smtClean="0">
                <a:latin typeface="HGｺﾞｼｯｸM" panose="020B0609000000000000" pitchFamily="49" charset="-128"/>
                <a:ea typeface="HGｺﾞｼｯｸM" panose="020B0609000000000000" pitchFamily="49" charset="-128"/>
              </a:rPr>
              <a:t>座談会形式での話し合い・対話を行います。</a:t>
            </a:r>
            <a:endParaRPr kumimoji="1" lang="en-US" altLang="ja-JP" sz="1200" dirty="0" smtClean="0">
              <a:latin typeface="HGｺﾞｼｯｸM" panose="020B0609000000000000" pitchFamily="49" charset="-128"/>
              <a:ea typeface="HGｺﾞｼｯｸM" panose="020B0609000000000000" pitchFamily="49" charset="-128"/>
            </a:endParaRPr>
          </a:p>
          <a:p>
            <a:r>
              <a:rPr kumimoji="1" lang="ja-JP" altLang="en-US" sz="1200" dirty="0" smtClean="0">
                <a:latin typeface="HGｺﾞｼｯｸM" panose="020B0609000000000000" pitchFamily="49" charset="-128"/>
                <a:ea typeface="HGｺﾞｼｯｸM" panose="020B0609000000000000" pitchFamily="49" charset="-128"/>
              </a:rPr>
              <a:t>参加者の皆さまからの疑問、問題点</a:t>
            </a:r>
            <a:r>
              <a:rPr lang="ja-JP" altLang="en-US" sz="1200" dirty="0" smtClean="0">
                <a:latin typeface="HGｺﾞｼｯｸM" panose="020B0609000000000000" pitchFamily="49" charset="-128"/>
                <a:ea typeface="HGｺﾞｼｯｸM" panose="020B0609000000000000" pitchFamily="49" charset="-128"/>
              </a:rPr>
              <a:t>をお聞きしながら</a:t>
            </a:r>
            <a:r>
              <a:rPr kumimoji="1" lang="ja-JP" altLang="en-US" sz="1200" dirty="0" smtClean="0">
                <a:latin typeface="HGｺﾞｼｯｸM" panose="020B0609000000000000" pitchFamily="49" charset="-128"/>
                <a:ea typeface="HGｺﾞｼｯｸM" panose="020B0609000000000000" pitchFamily="49" charset="-128"/>
              </a:rPr>
              <a:t>話し合いを行う予定です。</a:t>
            </a:r>
            <a:endParaRPr kumimoji="1" lang="ja-JP" altLang="en-US" sz="1200" dirty="0">
              <a:latin typeface="HGｺﾞｼｯｸM" panose="020B0609000000000000" pitchFamily="49" charset="-128"/>
              <a:ea typeface="HGｺﾞｼｯｸM" panose="020B0609000000000000" pitchFamily="49" charset="-128"/>
            </a:endParaRPr>
          </a:p>
        </p:txBody>
      </p:sp>
      <p:sp>
        <p:nvSpPr>
          <p:cNvPr id="9" name="テキスト ボックス 8"/>
          <p:cNvSpPr txBox="1"/>
          <p:nvPr/>
        </p:nvSpPr>
        <p:spPr>
          <a:xfrm>
            <a:off x="524069" y="3343960"/>
            <a:ext cx="5896948" cy="1015663"/>
          </a:xfrm>
          <a:prstGeom prst="rect">
            <a:avLst/>
          </a:prstGeom>
          <a:noFill/>
        </p:spPr>
        <p:txBody>
          <a:bodyPr wrap="square" rtlCol="0">
            <a:spAutoFit/>
          </a:bodyPr>
          <a:lstStyle/>
          <a:p>
            <a:r>
              <a:rPr lang="ja-JP" altLang="en-US" sz="1200" dirty="0" smtClean="0">
                <a:latin typeface="HGｺﾞｼｯｸM" panose="020B0609000000000000" pitchFamily="49" charset="-128"/>
                <a:ea typeface="HGｺﾞｼｯｸM" panose="020B0609000000000000" pitchFamily="49" charset="-128"/>
              </a:rPr>
              <a:t>　いつも当院の診療にご協力いただき誠にありがとうございます。</a:t>
            </a:r>
            <a:r>
              <a:rPr lang="ja-JP" altLang="en-US" sz="1200" dirty="0">
                <a:latin typeface="HGｺﾞｼｯｸM" panose="020B0609000000000000" pitchFamily="49" charset="-128"/>
                <a:ea typeface="HGｺﾞｼｯｸM" panose="020B0609000000000000" pitchFamily="49" charset="-128"/>
              </a:rPr>
              <a:t>　</a:t>
            </a:r>
            <a:r>
              <a:rPr lang="ja-JP" altLang="en-US" sz="1200" dirty="0" smtClean="0">
                <a:latin typeface="HGｺﾞｼｯｸM" panose="020B0609000000000000" pitchFamily="49" charset="-128"/>
                <a:ea typeface="HGｺﾞｼｯｸM" panose="020B0609000000000000" pitchFamily="49" charset="-128"/>
              </a:rPr>
              <a:t>　　　　　　</a:t>
            </a:r>
            <a:r>
              <a:rPr lang="ja-JP" altLang="en-US" sz="1200" dirty="0">
                <a:latin typeface="HGｺﾞｼｯｸM" panose="020B0609000000000000" pitchFamily="49" charset="-128"/>
                <a:ea typeface="HGｺﾞｼｯｸM" panose="020B0609000000000000" pitchFamily="49" charset="-128"/>
              </a:rPr>
              <a:t>　</a:t>
            </a:r>
            <a:r>
              <a:rPr kumimoji="1" lang="ja-JP" altLang="en-US" sz="1200" dirty="0" smtClean="0">
                <a:latin typeface="HGｺﾞｼｯｸM" panose="020B0609000000000000" pitchFamily="49" charset="-128"/>
                <a:ea typeface="HGｺﾞｼｯｸM" panose="020B0609000000000000" pitchFamily="49" charset="-128"/>
              </a:rPr>
              <a:t>「群馬中央病院　緩和ケア連携の会」</a:t>
            </a:r>
            <a:r>
              <a:rPr lang="ja-JP" altLang="en-US" sz="1200" dirty="0" smtClean="0">
                <a:latin typeface="HGｺﾞｼｯｸM" panose="020B0609000000000000" pitchFamily="49" charset="-128"/>
                <a:ea typeface="HGｺﾞｼｯｸM" panose="020B0609000000000000" pitchFamily="49" charset="-128"/>
              </a:rPr>
              <a:t>では</a:t>
            </a:r>
            <a:r>
              <a:rPr lang="ja-JP" altLang="en-US" sz="1200" dirty="0">
                <a:latin typeface="HGｺﾞｼｯｸM" panose="020B0609000000000000" pitchFamily="49" charset="-128"/>
                <a:ea typeface="HGｺﾞｼｯｸM" panose="020B0609000000000000" pitchFamily="49" charset="-128"/>
              </a:rPr>
              <a:t>、</a:t>
            </a:r>
            <a:r>
              <a:rPr kumimoji="1" lang="ja-JP" altLang="en-US" sz="1200" dirty="0" smtClean="0">
                <a:latin typeface="HGｺﾞｼｯｸM" panose="020B0609000000000000" pitchFamily="49" charset="-128"/>
                <a:ea typeface="HGｺﾞｼｯｸM" panose="020B0609000000000000" pitchFamily="49" charset="-128"/>
              </a:rPr>
              <a:t>近隣の病院、診療所</a:t>
            </a:r>
            <a:r>
              <a:rPr lang="ja-JP" altLang="en-US" sz="1200" dirty="0" smtClean="0">
                <a:latin typeface="HGｺﾞｼｯｸM" panose="020B0609000000000000" pitchFamily="49" charset="-128"/>
                <a:ea typeface="HGｺﾞｼｯｸM" panose="020B0609000000000000" pitchFamily="49" charset="-128"/>
              </a:rPr>
              <a:t>、介護施設、</a:t>
            </a:r>
            <a:endParaRPr lang="en-US" altLang="ja-JP" sz="1200" dirty="0" smtClean="0">
              <a:latin typeface="HGｺﾞｼｯｸM" panose="020B0609000000000000" pitchFamily="49" charset="-128"/>
              <a:ea typeface="HGｺﾞｼｯｸM" panose="020B0609000000000000" pitchFamily="49" charset="-128"/>
            </a:endParaRPr>
          </a:p>
          <a:p>
            <a:r>
              <a:rPr kumimoji="1" lang="ja-JP" altLang="en-US" sz="1200" dirty="0" smtClean="0">
                <a:latin typeface="HGｺﾞｼｯｸM" panose="020B0609000000000000" pitchFamily="49" charset="-128"/>
                <a:ea typeface="HGｺﾞｼｯｸM" panose="020B0609000000000000" pitchFamily="49" charset="-128"/>
              </a:rPr>
              <a:t>訪問看護ステーション</a:t>
            </a:r>
            <a:r>
              <a:rPr lang="ja-JP" altLang="en-US" sz="1200" dirty="0">
                <a:latin typeface="HGｺﾞｼｯｸM" panose="020B0609000000000000" pitchFamily="49" charset="-128"/>
                <a:ea typeface="HGｺﾞｼｯｸM" panose="020B0609000000000000" pitchFamily="49" charset="-128"/>
              </a:rPr>
              <a:t>、</a:t>
            </a:r>
            <a:r>
              <a:rPr kumimoji="1" lang="ja-JP" altLang="en-US" sz="1200" dirty="0" smtClean="0">
                <a:latin typeface="HGｺﾞｼｯｸM" panose="020B0609000000000000" pitchFamily="49" charset="-128"/>
                <a:ea typeface="HGｺﾞｼｯｸM" panose="020B0609000000000000" pitchFamily="49" charset="-128"/>
              </a:rPr>
              <a:t>薬局スタッフの方々等、医療介護に携わる方々にお集まりいただき、在宅療養支援や緩和ケアについてのさまざまな問題について話し合い、対話を行</a:t>
            </a:r>
            <a:r>
              <a:rPr lang="ja-JP" altLang="en-US" sz="1200" dirty="0" smtClean="0">
                <a:latin typeface="HGｺﾞｼｯｸM" panose="020B0609000000000000" pitchFamily="49" charset="-128"/>
                <a:ea typeface="HGｺﾞｼｯｸM" panose="020B0609000000000000" pitchFamily="49" charset="-128"/>
              </a:rPr>
              <a:t>うことで、地域の連携を深めていきたいと考えております</a:t>
            </a:r>
            <a:r>
              <a:rPr kumimoji="1" lang="ja-JP" altLang="en-US" sz="1200" dirty="0" smtClean="0">
                <a:latin typeface="HGｺﾞｼｯｸM" panose="020B0609000000000000" pitchFamily="49" charset="-128"/>
                <a:ea typeface="HGｺﾞｼｯｸM" panose="020B0609000000000000" pitchFamily="49" charset="-128"/>
              </a:rPr>
              <a:t>。</a:t>
            </a:r>
            <a:endParaRPr kumimoji="1" lang="ja-JP" altLang="en-US" sz="1200" dirty="0">
              <a:latin typeface="HGｺﾞｼｯｸM" panose="020B0609000000000000" pitchFamily="49" charset="-128"/>
              <a:ea typeface="HGｺﾞｼｯｸM" panose="020B0609000000000000" pitchFamily="49" charset="-128"/>
            </a:endParaRPr>
          </a:p>
        </p:txBody>
      </p:sp>
      <p:sp>
        <p:nvSpPr>
          <p:cNvPr id="25" name="テキスト ボックス 24"/>
          <p:cNvSpPr txBox="1"/>
          <p:nvPr/>
        </p:nvSpPr>
        <p:spPr>
          <a:xfrm>
            <a:off x="2683524" y="8457456"/>
            <a:ext cx="3963871" cy="400110"/>
          </a:xfrm>
          <a:prstGeom prst="rect">
            <a:avLst/>
          </a:prstGeom>
          <a:noFill/>
        </p:spPr>
        <p:txBody>
          <a:bodyPr wrap="square" rtlCol="0">
            <a:spAutoFit/>
          </a:bodyPr>
          <a:lstStyle/>
          <a:p>
            <a:r>
              <a:rPr kumimoji="1" lang="ja-JP" altLang="en-US" sz="1000" dirty="0" smtClean="0">
                <a:latin typeface="HGｺﾞｼｯｸM" panose="020B0609000000000000" pitchFamily="49" charset="-128"/>
                <a:ea typeface="HGｺﾞｼｯｸM" panose="020B0609000000000000" pitchFamily="49" charset="-128"/>
              </a:rPr>
              <a:t>担当</a:t>
            </a:r>
            <a:r>
              <a:rPr lang="ja-JP" altLang="en-US" sz="1000" dirty="0" smtClean="0">
                <a:latin typeface="HGｺﾞｼｯｸM" panose="020B0609000000000000" pitchFamily="49" charset="-128"/>
                <a:ea typeface="HGｺﾞｼｯｸM" panose="020B0609000000000000" pitchFamily="49" charset="-128"/>
              </a:rPr>
              <a:t>：</a:t>
            </a:r>
            <a:r>
              <a:rPr lang="en-US" altLang="ja-JP" sz="1000" dirty="0" smtClean="0">
                <a:latin typeface="HGｺﾞｼｯｸM" panose="020B0609000000000000" pitchFamily="49" charset="-128"/>
                <a:ea typeface="HGｺﾞｼｯｸM" panose="020B0609000000000000" pitchFamily="49" charset="-128"/>
              </a:rPr>
              <a:t>JCHO</a:t>
            </a:r>
            <a:r>
              <a:rPr lang="ja-JP" altLang="en-US" sz="1000" dirty="0" smtClean="0">
                <a:latin typeface="HGｺﾞｼｯｸM" panose="020B0609000000000000" pitchFamily="49" charset="-128"/>
                <a:ea typeface="HGｺﾞｼｯｸM" panose="020B0609000000000000" pitchFamily="49" charset="-128"/>
              </a:rPr>
              <a:t>群馬中央病院地域医療連携センター（西田、神岡）</a:t>
            </a:r>
            <a:endParaRPr kumimoji="1" lang="en-US" altLang="ja-JP" sz="1000" dirty="0" smtClean="0">
              <a:latin typeface="HGｺﾞｼｯｸM" panose="020B0609000000000000" pitchFamily="49" charset="-128"/>
              <a:ea typeface="HGｺﾞｼｯｸM" panose="020B0609000000000000" pitchFamily="49" charset="-128"/>
            </a:endParaRPr>
          </a:p>
          <a:p>
            <a:r>
              <a:rPr kumimoji="1" lang="ja-JP" altLang="en-US" sz="1000" dirty="0" smtClean="0">
                <a:latin typeface="HGｺﾞｼｯｸM" panose="020B0609000000000000" pitchFamily="49" charset="-128"/>
                <a:ea typeface="HGｺﾞｼｯｸM" panose="020B0609000000000000" pitchFamily="49" charset="-128"/>
              </a:rPr>
              <a:t>　　　　　　　</a:t>
            </a:r>
            <a:r>
              <a:rPr kumimoji="1" lang="en-US" altLang="ja-JP" sz="1000" dirty="0" smtClean="0">
                <a:latin typeface="HGｺﾞｼｯｸM" panose="020B0609000000000000" pitchFamily="49" charset="-128"/>
                <a:ea typeface="HGｺﾞｼｯｸM" panose="020B0609000000000000" pitchFamily="49" charset="-128"/>
              </a:rPr>
              <a:t>TEL</a:t>
            </a:r>
            <a:r>
              <a:rPr kumimoji="1" lang="ja-JP" altLang="en-US" sz="1000" dirty="0" smtClean="0">
                <a:latin typeface="HGｺﾞｼｯｸM" panose="020B0609000000000000" pitchFamily="49" charset="-128"/>
                <a:ea typeface="HGｺﾞｼｯｸM" panose="020B0609000000000000" pitchFamily="49" charset="-128"/>
              </a:rPr>
              <a:t>　</a:t>
            </a:r>
            <a:r>
              <a:rPr kumimoji="1" lang="en-US" altLang="ja-JP" sz="1000" dirty="0" smtClean="0">
                <a:latin typeface="HGｺﾞｼｯｸM" panose="020B0609000000000000" pitchFamily="49" charset="-128"/>
                <a:ea typeface="HGｺﾞｼｯｸM" panose="020B0609000000000000" pitchFamily="49" charset="-128"/>
              </a:rPr>
              <a:t>027-221-8165</a:t>
            </a:r>
            <a:r>
              <a:rPr kumimoji="1" lang="ja-JP" altLang="en-US" sz="1000" dirty="0" smtClean="0">
                <a:latin typeface="HGｺﾞｼｯｸM" panose="020B0609000000000000" pitchFamily="49" charset="-128"/>
                <a:ea typeface="HGｺﾞｼｯｸM" panose="020B0609000000000000" pitchFamily="49" charset="-128"/>
              </a:rPr>
              <a:t>（</a:t>
            </a:r>
            <a:r>
              <a:rPr lang="ja-JP" altLang="en-US" sz="1000" dirty="0">
                <a:latin typeface="HGｺﾞｼｯｸM" panose="020B0609000000000000" pitchFamily="49" charset="-128"/>
                <a:ea typeface="HGｺﾞｼｯｸM" panose="020B0609000000000000" pitchFamily="49" charset="-128"/>
              </a:rPr>
              <a:t>代表</a:t>
            </a:r>
            <a:r>
              <a:rPr kumimoji="1" lang="ja-JP" altLang="en-US" sz="1000" dirty="0" smtClean="0">
                <a:latin typeface="HGｺﾞｼｯｸM" panose="020B0609000000000000" pitchFamily="49" charset="-128"/>
                <a:ea typeface="HGｺﾞｼｯｸM" panose="020B0609000000000000" pitchFamily="49" charset="-128"/>
              </a:rPr>
              <a:t>）</a:t>
            </a:r>
            <a:endParaRPr kumimoji="1" lang="en-US" altLang="ja-JP" sz="1000" dirty="0" smtClean="0">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656166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TotalTime>
  <Words>152</Words>
  <Application>Microsoft Office PowerPoint</Application>
  <PresentationFormat>A4 210 x 297 mm</PresentationFormat>
  <Paragraphs>23</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HGP創英角ｺﾞｼｯｸUB</vt:lpstr>
      <vt:lpstr>HGｺﾞｼｯｸM</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 純子</dc:creator>
  <cp:lastModifiedBy>西田 久美</cp:lastModifiedBy>
  <cp:revision>63</cp:revision>
  <cp:lastPrinted>2023-11-14T08:21:34Z</cp:lastPrinted>
  <dcterms:created xsi:type="dcterms:W3CDTF">2023-11-14T03:54:19Z</dcterms:created>
  <dcterms:modified xsi:type="dcterms:W3CDTF">2025-03-24T01:33:02Z</dcterms:modified>
</cp:coreProperties>
</file>